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Lst>
  <p:sldSz cy="10058400" cx="7772400"/>
  <p:notesSz cx="6858000" cy="9144000"/>
  <p:embeddedFontLst>
    <p:embeddedFont>
      <p:font typeface="Halant"/>
      <p:regular r:id="rId19"/>
      <p:bold r:id="rId20"/>
    </p:embeddedFont>
    <p:embeddedFont>
      <p:font typeface="Inter SemiBold"/>
      <p:regular r:id="rId21"/>
      <p:bold r:id="rId22"/>
      <p:italic r:id="rId23"/>
      <p:boldItalic r:id="rId24"/>
    </p:embeddedFont>
    <p:embeddedFont>
      <p:font typeface="Inter"/>
      <p:regular r:id="rId25"/>
      <p:bold r:id="rId26"/>
      <p:italic r:id="rId27"/>
      <p:boldItalic r:id="rId28"/>
    </p:embeddedFont>
    <p:embeddedFont>
      <p:font typeface="Plus Jakarta Sans"/>
      <p:regular r:id="rId29"/>
      <p:bold r:id="rId30"/>
      <p:italic r:id="rId31"/>
      <p:boldItalic r:id="rId32"/>
    </p:embeddedFont>
    <p:embeddedFont>
      <p:font typeface="Plus Jakarta Sans Medium"/>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99BE1AB-1CA9-499F-956D-5BC152142014}">
  <a:tblStyle styleId="{499BE1AB-1CA9-499F-956D-5BC152142014}"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6331816-A9DE-4F9D-B0AA-955AF84A1D8C}"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SemiBold-bold.fntdata"/><Relationship Id="rId21" Type="http://schemas.openxmlformats.org/officeDocument/2006/relationships/font" Target="fonts/InterSemiBold-regular.fntdata"/><Relationship Id="rId24" Type="http://schemas.openxmlformats.org/officeDocument/2006/relationships/font" Target="fonts/InterSemiBold-boldItalic.fntdata"/><Relationship Id="rId23" Type="http://schemas.openxmlformats.org/officeDocument/2006/relationships/font" Target="fonts/InterSemi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italic.fntdata"/><Relationship Id="rId30" Type="http://schemas.openxmlformats.org/officeDocument/2006/relationships/font" Target="fonts/PlusJakartaSans-bold.fntdata"/><Relationship Id="rId11" Type="http://schemas.openxmlformats.org/officeDocument/2006/relationships/slide" Target="slides/slide4.xml"/><Relationship Id="rId33" Type="http://schemas.openxmlformats.org/officeDocument/2006/relationships/font" Target="fonts/PlusJakartaSansMedium-regular.fntdata"/><Relationship Id="rId10" Type="http://schemas.openxmlformats.org/officeDocument/2006/relationships/slide" Target="slides/slide3.xml"/><Relationship Id="rId32" Type="http://schemas.openxmlformats.org/officeDocument/2006/relationships/font" Target="fonts/PlusJakartaSans-boldItalic.fntdata"/><Relationship Id="rId13" Type="http://schemas.openxmlformats.org/officeDocument/2006/relationships/slide" Target="slides/slide6.xml"/><Relationship Id="rId35" Type="http://schemas.openxmlformats.org/officeDocument/2006/relationships/font" Target="fonts/PlusJakartaSansMedium-italic.fntdata"/><Relationship Id="rId12" Type="http://schemas.openxmlformats.org/officeDocument/2006/relationships/slide" Target="slides/slide5.xml"/><Relationship Id="rId34" Type="http://schemas.openxmlformats.org/officeDocument/2006/relationships/font" Target="fonts/PlusJakartaSansMedium-bold.fntdata"/><Relationship Id="rId15" Type="http://schemas.openxmlformats.org/officeDocument/2006/relationships/slide" Target="slides/slide8.xml"/><Relationship Id="rId14" Type="http://schemas.openxmlformats.org/officeDocument/2006/relationships/slide" Target="slides/slide7.xml"/><Relationship Id="rId36" Type="http://schemas.openxmlformats.org/officeDocument/2006/relationships/font" Target="fonts/PlusJakartaSansMedium-boldItalic.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font" Target="fonts/Halant-regular.fntdata"/><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a8034dd7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a8034dd7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4b35240b1f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34b35240b1f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34b35240b1f_0_3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34b35240b1f_0_3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b35240b1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4b35240b1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4b35240b1f_0_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4b35240b1f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4b35240b1f_0_4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4b35240b1f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4b35240b1f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34b35240b1f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4b35240b1f_0_19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4b35240b1f_0_1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4a8034dd7d_0_34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34a8034dd7d_0_3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4a8034dd7d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4a8034dd7d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4b35240b1f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4b35240b1f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6.png"/><Relationship Id="rId6"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t>
            </a:r>
            <a:r>
              <a:rPr lang="en" sz="2400">
                <a:solidFill>
                  <a:schemeClr val="dk1"/>
                </a:solidFill>
                <a:latin typeface="Halant"/>
                <a:ea typeface="Halant"/>
                <a:cs typeface="Halant"/>
                <a:sym typeface="Halant"/>
              </a:rPr>
              <a:t>What is the Context?</a:t>
            </a:r>
            <a:r>
              <a:rPr lang="en" sz="2400">
                <a:solidFill>
                  <a:schemeClr val="dk1"/>
                </a:solidFill>
                <a:latin typeface="Halant"/>
                <a:ea typeface="Halant"/>
                <a:cs typeface="Halant"/>
                <a:sym typeface="Halant"/>
              </a:rPr>
              <a:t>” First Industrial Revolution</a:t>
            </a:r>
            <a:endParaRPr sz="19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82188" y="1890350"/>
          <a:ext cx="3000000" cy="3000000"/>
        </p:xfrm>
        <a:graphic>
          <a:graphicData uri="http://schemas.openxmlformats.org/drawingml/2006/table">
            <a:tbl>
              <a:tblPr>
                <a:noFill/>
                <a:tableStyleId>{499BE1AB-1CA9-499F-956D-5BC152142014}</a:tableStyleId>
              </a:tblPr>
              <a:tblGrid>
                <a:gridCol w="4968250"/>
                <a:gridCol w="2039875"/>
              </a:tblGrid>
              <a:tr h="70615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First Industrial Revolution occurred during a period known as the Antebellum Era (before the Civil War). In the late 1700s to the mid-1800s, people started using machines to make goods instead of by hand.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This made production faster and cheaper, helping businesses grow and making goods more available and affordable. This led to the growth of factories, cities, and new inventions, while at the same time better transportation improved trade. However, it also increased economic and social differences between the North and South.</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cotton gin, invented by Eli Whitney in 1793, made cotton production faster and increased Southern dependence on slavery. Whitney also introduced interchangeable parts, helping factories mass-produce goods more efficiently. While the South grew its plantations, the North became more industrial. </a:t>
                      </a:r>
                      <a:r>
                        <a:rPr b="1" lang="en" sz="1100">
                          <a:solidFill>
                            <a:schemeClr val="dk1"/>
                          </a:solidFill>
                          <a:latin typeface="Inter"/>
                          <a:ea typeface="Inter"/>
                          <a:cs typeface="Inter"/>
                          <a:sym typeface="Inter"/>
                        </a:rPr>
                        <a:t>(B)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Factories became centers of industry, especially in places like Lowell, Massachusetts, where young women called “Lowell girls” worked in textile mills. They worked long hours in difficult conditions, but their wages fueled greater independence. As steam and water power improved factories, cities grew and immigrants from Ireland and Germany helped drive Northern industrial growth.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Industrialization also improved transportation, helping businesses trade goods more easily. The Erie Canal (completed in 1825) connected the Great Lakes to the Hudson River, making it much cheaper to ship goods between the Midwest and the East Coast. Steamboats, like Robert Fulton’s Clermont, made river travel faster, and railroads, which began expanding in the 1830s and 1840s, connected distant parts of the country. These improvements encouraged westward expansion, increased trade, and linked northern cities with western farms. However, while the North was becoming more modern and industrial, the South remained focused on plantation agriculture, leading to growing tensions between the two regions.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First Industrial Revolution played a major role in shaping the Antebellum Era. It helped the North develop a strong economy based on industry and wage labor, while the South continued to depend on slavery and cotton. These differences led to political debates over tariffs, economic policies, and the expansion of slavery into new territories. The changes brought by industrialization helped set the stage for the conflicts that would eventually lead to the Civil War.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A. </a:t>
                      </a:r>
                      <a:r>
                        <a:rPr lang="en" sz="1100">
                          <a:solidFill>
                            <a:srgbClr val="000000"/>
                          </a:solidFill>
                          <a:latin typeface="Inter"/>
                          <a:ea typeface="Inter"/>
                          <a:cs typeface="Inter"/>
                          <a:sym typeface="Inter"/>
                        </a:rPr>
                        <a:t>W</a:t>
                      </a:r>
                      <a:r>
                        <a:rPr lang="en" sz="1100">
                          <a:latin typeface="Inter"/>
                          <a:ea typeface="Inter"/>
                          <a:cs typeface="Inter"/>
                          <a:sym typeface="Inter"/>
                        </a:rPr>
                        <a:t>hen was the First Industrial Revolution?</a:t>
                      </a:r>
                      <a:endParaRPr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B. </a:t>
                      </a:r>
                      <a:r>
                        <a:rPr lang="en" sz="1100">
                          <a:latin typeface="Inter"/>
                          <a:ea typeface="Inter"/>
                          <a:cs typeface="Inter"/>
                          <a:sym typeface="Inter"/>
                        </a:rPr>
                        <a:t>How did the cotton gin change the Southern economy?</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C.</a:t>
                      </a:r>
                      <a:r>
                        <a:rPr lang="en" sz="1100">
                          <a:solidFill>
                            <a:srgbClr val="000000"/>
                          </a:solidFill>
                          <a:latin typeface="Inter"/>
                          <a:ea typeface="Inter"/>
                          <a:cs typeface="Inter"/>
                          <a:sym typeface="Inter"/>
                        </a:rPr>
                        <a:t> </a:t>
                      </a:r>
                      <a:r>
                        <a:rPr lang="en" sz="1100">
                          <a:latin typeface="Inter"/>
                          <a:ea typeface="Inter"/>
                          <a:cs typeface="Inter"/>
                          <a:sym typeface="Inter"/>
                        </a:rPr>
                        <a:t>How did factory jobs change life in the North?</a:t>
                      </a:r>
                      <a:endParaRPr b="1" sz="1100">
                        <a:solidFill>
                          <a:srgbClr val="000000"/>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D. </a:t>
                      </a:r>
                      <a:r>
                        <a:rPr lang="en" sz="1100">
                          <a:latin typeface="Inter"/>
                          <a:ea typeface="Inter"/>
                          <a:cs typeface="Inter"/>
                          <a:sym typeface="Inter"/>
                        </a:rPr>
                        <a:t>What were two ways that transportation improved during the First Industrial Revolution?</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E. </a:t>
                      </a:r>
                      <a:r>
                        <a:rPr lang="en" sz="1100">
                          <a:solidFill>
                            <a:srgbClr val="000000"/>
                          </a:solidFill>
                          <a:latin typeface="Inter"/>
                          <a:ea typeface="Inter"/>
                          <a:cs typeface="Inter"/>
                          <a:sym typeface="Inter"/>
                        </a:rPr>
                        <a:t>W</a:t>
                      </a:r>
                      <a:r>
                        <a:rPr lang="en" sz="1100">
                          <a:latin typeface="Inter"/>
                          <a:ea typeface="Inter"/>
                          <a:cs typeface="Inter"/>
                          <a:sym typeface="Inter"/>
                        </a:rPr>
                        <a:t>hat differences expanded between the North and South? How did this increase tensions?</a:t>
                      </a:r>
                      <a:endParaRPr sz="11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05" name="Google Shape;105;p25"/>
          <p:cNvSpPr txBox="1"/>
          <p:nvPr/>
        </p:nvSpPr>
        <p:spPr>
          <a:xfrm>
            <a:off x="1878100" y="880975"/>
            <a:ext cx="5439000" cy="8874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6" name="Google Shape;106;p25"/>
          <p:cNvPicPr preferRelativeResize="0"/>
          <p:nvPr/>
        </p:nvPicPr>
        <p:blipFill rotWithShape="1">
          <a:blip r:embed="rId4">
            <a:alphaModFix/>
          </a:blip>
          <a:srcRect b="0" l="0" r="0" t="0"/>
          <a:stretch/>
        </p:blipFill>
        <p:spPr>
          <a:xfrm>
            <a:off x="694375" y="798674"/>
            <a:ext cx="1019100" cy="10191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9" name="Shape 209"/>
        <p:cNvGrpSpPr/>
        <p:nvPr/>
      </p:nvGrpSpPr>
      <p:grpSpPr>
        <a:xfrm>
          <a:off x="0" y="0"/>
          <a:ext cx="0" cy="0"/>
          <a:chOff x="0" y="0"/>
          <a:chExt cx="0" cy="0"/>
        </a:xfrm>
      </p:grpSpPr>
      <p:sp>
        <p:nvSpPr>
          <p:cNvPr id="210" name="Google Shape;210;p3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 (Exemplar)</a:t>
            </a:r>
            <a:endParaRPr sz="2500">
              <a:solidFill>
                <a:schemeClr val="dk1"/>
              </a:solidFill>
              <a:latin typeface="Plus Jakarta Sans"/>
              <a:ea typeface="Plus Jakarta Sans"/>
              <a:cs typeface="Plus Jakarta Sans"/>
              <a:sym typeface="Plus Jakarta Sans"/>
            </a:endParaRPr>
          </a:p>
        </p:txBody>
      </p:sp>
      <p:sp>
        <p:nvSpPr>
          <p:cNvPr id="211" name="Google Shape;211;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2" name="Google Shape;212;p3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13" name="Google Shape;213;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4" name="Google Shape;214;p34"/>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15" name="Google Shape;215;p34"/>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Technological Innovations, Transportation &amp; Infrastructure, or Growing Labor Force. Provide two quotes and/or description of images from the primary or secondary sources that illustrates the claim. Explain how the quote supports the claim. Then write summaries of any other information that supports the claim. In the final box, explain if any other causes were identified and supported with evidence and reasoning.</a:t>
            </a:r>
            <a:endParaRPr sz="1200">
              <a:solidFill>
                <a:schemeClr val="dk1"/>
              </a:solidFill>
              <a:latin typeface="Plus Jakarta Sans"/>
              <a:ea typeface="Plus Jakarta Sans"/>
              <a:cs typeface="Plus Jakarta Sans"/>
              <a:sym typeface="Plus Jakarta Sans"/>
            </a:endParaRPr>
          </a:p>
        </p:txBody>
      </p:sp>
      <p:sp>
        <p:nvSpPr>
          <p:cNvPr id="216" name="Google Shape;216;p34"/>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Causes of the First Industrial Revolution in the United States</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217" name="Google Shape;217;p34"/>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100">
                <a:latin typeface="Inter"/>
                <a:ea typeface="Inter"/>
                <a:cs typeface="Inter"/>
                <a:sym typeface="Inter"/>
              </a:rPr>
              <a:t>A significant cause of the First Industrial Revolution was</a:t>
            </a:r>
            <a:endParaRPr b="1" sz="1100">
              <a:latin typeface="Inter"/>
              <a:ea typeface="Inter"/>
              <a:cs typeface="Inter"/>
              <a:sym typeface="Inter"/>
            </a:endParaRPr>
          </a:p>
          <a:p>
            <a:pPr indent="0" lvl="0" marL="0" rtl="0" algn="ctr">
              <a:lnSpc>
                <a:spcPct val="200000"/>
              </a:lnSpc>
              <a:spcBef>
                <a:spcPts val="0"/>
              </a:spcBef>
              <a:spcAft>
                <a:spcPts val="0"/>
              </a:spcAft>
              <a:buNone/>
            </a:pPr>
            <a:r>
              <a:rPr b="1" lang="en" sz="1100" u="sng">
                <a:solidFill>
                  <a:srgbClr val="E95C3D"/>
                </a:solidFill>
                <a:latin typeface="Inter"/>
                <a:ea typeface="Inter"/>
                <a:cs typeface="Inter"/>
                <a:sym typeface="Inter"/>
              </a:rPr>
              <a:t>Growing Labor Force.</a:t>
            </a:r>
            <a:endParaRPr b="1" sz="1100" u="sng">
              <a:solidFill>
                <a:srgbClr val="E95C3D"/>
              </a:solidFill>
              <a:latin typeface="Inter"/>
              <a:ea typeface="Inter"/>
              <a:cs typeface="Inter"/>
              <a:sym typeface="Inter"/>
            </a:endParaRPr>
          </a:p>
          <a:p>
            <a:pPr indent="0" lvl="0" marL="0" rtl="0" algn="ctr">
              <a:lnSpc>
                <a:spcPct val="200000"/>
              </a:lnSpc>
              <a:spcBef>
                <a:spcPts val="0"/>
              </a:spcBef>
              <a:spcAft>
                <a:spcPts val="0"/>
              </a:spcAft>
              <a:buNone/>
            </a:pPr>
            <a:r>
              <a:t/>
            </a:r>
            <a:endParaRPr b="1" sz="1200">
              <a:latin typeface="Inter"/>
              <a:ea typeface="Inter"/>
              <a:cs typeface="Inter"/>
              <a:sym typeface="Inter"/>
            </a:endParaRPr>
          </a:p>
        </p:txBody>
      </p:sp>
      <p:pic>
        <p:nvPicPr>
          <p:cNvPr id="218" name="Google Shape;218;p34"/>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219" name="Google Shape;219;p34"/>
          <p:cNvGraphicFramePr/>
          <p:nvPr/>
        </p:nvGraphicFramePr>
        <p:xfrm>
          <a:off x="469250" y="4116400"/>
          <a:ext cx="3000000" cy="3000000"/>
        </p:xfrm>
        <a:graphic>
          <a:graphicData uri="http://schemas.openxmlformats.org/drawingml/2006/table">
            <a:tbl>
              <a:tblPr>
                <a:noFill/>
                <a:tableStyleId>{06331816-A9DE-4F9D-B0AA-955AF84A1D8C}</a:tableStyleId>
              </a:tblPr>
              <a:tblGrid>
                <a:gridCol w="3417150"/>
                <a:gridCol w="3417150"/>
              </a:tblGrid>
              <a:tr h="385250">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12200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illustration depicts Eli Whitney’s cotton gin being used in the South. The image shows how the cotton gin works and also shows how its creation led to increased need of enslaved labor in the south.</a:t>
                      </a:r>
                      <a:br>
                        <a:rPr b="1" lang="en" sz="1000">
                          <a:solidFill>
                            <a:srgbClr val="E95C3D"/>
                          </a:solidFill>
                          <a:latin typeface="Inter"/>
                          <a:ea typeface="Inter"/>
                          <a:cs typeface="Inter"/>
                          <a:sym typeface="Inter"/>
                        </a:rPr>
                      </a:br>
                      <a:endParaRPr b="1" sz="1000">
                        <a:solidFill>
                          <a:srgbClr val="E95C3D"/>
                        </a:solidFill>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Source: </a:t>
                      </a:r>
                      <a:r>
                        <a:rPr b="1" lang="en" sz="1000">
                          <a:solidFill>
                            <a:srgbClr val="E95C3D"/>
                          </a:solidFill>
                          <a:latin typeface="Inter"/>
                          <a:ea typeface="Inter"/>
                          <a:cs typeface="Inter"/>
                          <a:sym typeface="Inter"/>
                        </a:rPr>
                        <a:t>Sheppard, “The First Cotton Gin”</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This source is a letter written by Lowell Mill Girl to her family about her experiences working in the mill. She describes what her living and working conditions are like and also how her money is being spent by the family members she sends it to.</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Source: </a:t>
                      </a:r>
                      <a:r>
                        <a:rPr b="1" lang="en" sz="1000">
                          <a:solidFill>
                            <a:srgbClr val="E95C3D"/>
                          </a:solidFill>
                          <a:latin typeface="Inter"/>
                          <a:ea typeface="Inter"/>
                          <a:cs typeface="Inter"/>
                          <a:sym typeface="Inter"/>
                        </a:rPr>
                        <a:t>Letter to Charlotte, 1851</a:t>
                      </a:r>
                      <a:endParaRPr b="1" sz="1000">
                        <a:solidFill>
                          <a:srgbClr val="E95C3D"/>
                        </a:solidFill>
                        <a:latin typeface="Inter"/>
                        <a:ea typeface="Inter"/>
                        <a:cs typeface="Inter"/>
                        <a:sym typeface="Inter"/>
                      </a:endParaRPr>
                    </a:p>
                  </a:txBody>
                  <a:tcPr marT="91425" marB="91425" marR="91425" marL="91425"/>
                </a:tc>
              </a:tr>
              <a:tr h="985150">
                <a:tc>
                  <a:txBody>
                    <a:bodyPr/>
                    <a:lstStyle/>
                    <a:p>
                      <a:pPr indent="0" lvl="0" marL="0" rtl="0" algn="l">
                        <a:spcBef>
                          <a:spcPts val="0"/>
                        </a:spcBef>
                        <a:spcAft>
                          <a:spcPts val="0"/>
                        </a:spcAft>
                        <a:buNone/>
                      </a:pPr>
                      <a:r>
                        <a:rPr lang="en" sz="1000">
                          <a:latin typeface="Inter"/>
                          <a:ea typeface="Inter"/>
                          <a:cs typeface="Inter"/>
                          <a:sym typeface="Inter"/>
                        </a:rPr>
                        <a:t>How does this source support the claim?</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This source supports the claim of a growing labor force causing the Industrial Revolution by showing that new industrial inventions could not have been successful without the laborers who worked them.</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How does this source support the claim?</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This source supports the claim of a growing labor force causing the Industrial Revolution by showing how young girls/women were hired in factories and could to make money for their families.</a:t>
                      </a:r>
                      <a:endParaRPr b="1" sz="1000">
                        <a:solidFill>
                          <a:srgbClr val="E95C3D"/>
                        </a:solidFill>
                        <a:latin typeface="Inter"/>
                        <a:ea typeface="Inter"/>
                        <a:cs typeface="Inter"/>
                        <a:sym typeface="Inter"/>
                      </a:endParaRPr>
                    </a:p>
                  </a:txBody>
                  <a:tcPr marT="91425" marB="91425" marR="91425" marL="91425"/>
                </a:tc>
              </a:tr>
            </a:tbl>
          </a:graphicData>
        </a:graphic>
      </p:graphicFrame>
      <p:sp>
        <p:nvSpPr>
          <p:cNvPr id="220" name="Google Shape;220;p34"/>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1" name="Google Shape;221;p34"/>
          <p:cNvSpPr txBox="1"/>
          <p:nvPr/>
        </p:nvSpPr>
        <p:spPr>
          <a:xfrm>
            <a:off x="469050" y="6859463"/>
            <a:ext cx="6834300" cy="1147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Additional Information that can Support the Claim</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Farmers moving to urban areas for factory job opportunities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Increased factory jobs in the north led to increased need for enslaved labor in the south</a:t>
            </a:r>
            <a:endParaRPr b="1" sz="1200">
              <a:solidFill>
                <a:srgbClr val="E95C3D"/>
              </a:solidFill>
              <a:latin typeface="Inter"/>
              <a:ea typeface="Inter"/>
              <a:cs typeface="Inter"/>
              <a:sym typeface="Inter"/>
            </a:endParaRPr>
          </a:p>
        </p:txBody>
      </p:sp>
      <p:sp>
        <p:nvSpPr>
          <p:cNvPr id="222" name="Google Shape;222;p34"/>
          <p:cNvSpPr txBox="1"/>
          <p:nvPr/>
        </p:nvSpPr>
        <p:spPr>
          <a:xfrm>
            <a:off x="469050" y="8083475"/>
            <a:ext cx="6834300" cy="1147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Additional Causes Identified</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New innovations created during the First Industrial Revolution required manpower to operate them</a:t>
            </a:r>
            <a:endParaRPr b="1" sz="1200">
              <a:solidFill>
                <a:srgbClr val="E95C3D"/>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6" name="Shape 226"/>
        <p:cNvGrpSpPr/>
        <p:nvPr/>
      </p:nvGrpSpPr>
      <p:grpSpPr>
        <a:xfrm>
          <a:off x="0" y="0"/>
          <a:ext cx="0" cy="0"/>
          <a:chOff x="0" y="0"/>
          <a:chExt cx="0" cy="0"/>
        </a:xfrm>
      </p:grpSpPr>
      <p:sp>
        <p:nvSpPr>
          <p:cNvPr id="227" name="Google Shape;227;p35"/>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Most Significant Cause of the First Industrial Revolution Student Worksheet (Exemplar)</a:t>
            </a:r>
            <a:endParaRPr sz="1900">
              <a:latin typeface="Halant"/>
              <a:ea typeface="Halant"/>
              <a:cs typeface="Halant"/>
              <a:sym typeface="Halant"/>
            </a:endParaRPr>
          </a:p>
        </p:txBody>
      </p:sp>
      <p:pic>
        <p:nvPicPr>
          <p:cNvPr id="228" name="Google Shape;228;p3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9" name="Google Shape;229;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0" name="Google Shape;230;p35"/>
          <p:cNvSpPr txBox="1"/>
          <p:nvPr/>
        </p:nvSpPr>
        <p:spPr>
          <a:xfrm>
            <a:off x="381550" y="587850"/>
            <a:ext cx="7070400" cy="91077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Directions</a:t>
            </a:r>
            <a:r>
              <a:rPr lang="en" sz="1100">
                <a:solidFill>
                  <a:schemeClr val="dk1"/>
                </a:solidFill>
                <a:latin typeface="Halant"/>
                <a:ea typeface="Halant"/>
                <a:cs typeface="Halant"/>
                <a:sym typeface="Halant"/>
              </a:rPr>
              <a:t>: </a:t>
            </a:r>
            <a:r>
              <a:rPr lang="en" sz="1100">
                <a:solidFill>
                  <a:schemeClr val="dk1"/>
                </a:solidFill>
                <a:highlight>
                  <a:schemeClr val="lt1"/>
                </a:highlight>
                <a:latin typeface="Halant"/>
                <a:ea typeface="Halant"/>
                <a:cs typeface="Halant"/>
                <a:sym typeface="Halant"/>
              </a:rPr>
              <a:t>As you listen to each group, take notes on their claim and the evidence they provide.</a:t>
            </a:r>
            <a:endParaRPr sz="11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100">
              <a:solidFill>
                <a:schemeClr val="dk1"/>
              </a:solidFill>
              <a:highlight>
                <a:schemeClr val="lt1"/>
              </a:highlight>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highlight>
                  <a:schemeClr val="lt1"/>
                </a:highlight>
                <a:latin typeface="Inter"/>
                <a:ea typeface="Inter"/>
                <a:cs typeface="Inter"/>
                <a:sym typeface="Inter"/>
              </a:rPr>
              <a:t>Group Presentation Notes:</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highlight>
                  <a:schemeClr val="lt1"/>
                </a:highlight>
                <a:latin typeface="Inter"/>
                <a:ea typeface="Inter"/>
                <a:cs typeface="Inter"/>
                <a:sym typeface="Inter"/>
              </a:rPr>
              <a:t>Write three key ideas that were shared by your classmates:</a:t>
            </a:r>
            <a:endParaRPr sz="1100">
              <a:solidFill>
                <a:schemeClr val="dk1"/>
              </a:solidFill>
              <a:highlight>
                <a:schemeClr val="lt1"/>
              </a:highlight>
              <a:latin typeface="Inter"/>
              <a:ea typeface="Inter"/>
              <a:cs typeface="Inter"/>
              <a:sym typeface="Inter"/>
            </a:endParaRPr>
          </a:p>
          <a:p>
            <a:pPr indent="-298450" lvl="0" marL="914400" rtl="0" algn="l">
              <a:lnSpc>
                <a:spcPct val="100000"/>
              </a:lnSpc>
              <a:spcBef>
                <a:spcPts val="0"/>
              </a:spcBef>
              <a:spcAft>
                <a:spcPts val="0"/>
              </a:spcAft>
              <a:buClr>
                <a:srgbClr val="E95C3D"/>
              </a:buClr>
              <a:buSzPts val="1100"/>
              <a:buFont typeface="Inter"/>
              <a:buChar char="●"/>
            </a:pPr>
            <a:r>
              <a:rPr b="1" lang="en" sz="1100">
                <a:solidFill>
                  <a:srgbClr val="E95C3D"/>
                </a:solidFill>
                <a:highlight>
                  <a:schemeClr val="lt1"/>
                </a:highlight>
                <a:latin typeface="Inter"/>
                <a:ea typeface="Inter"/>
                <a:cs typeface="Inter"/>
                <a:sym typeface="Inter"/>
              </a:rPr>
              <a:t>Inventions like the cotton gin and factory machines changed how people worked and helped the economy grow.</a:t>
            </a:r>
            <a:endParaRPr b="1" sz="1100">
              <a:solidFill>
                <a:srgbClr val="E95C3D"/>
              </a:solidFill>
              <a:highlight>
                <a:schemeClr val="lt1"/>
              </a:highlight>
              <a:latin typeface="Inter"/>
              <a:ea typeface="Inter"/>
              <a:cs typeface="Inter"/>
              <a:sym typeface="Inter"/>
            </a:endParaRPr>
          </a:p>
          <a:p>
            <a:pPr indent="-298450" lvl="0" marL="914400" rtl="0" algn="l">
              <a:lnSpc>
                <a:spcPct val="100000"/>
              </a:lnSpc>
              <a:spcBef>
                <a:spcPts val="1000"/>
              </a:spcBef>
              <a:spcAft>
                <a:spcPts val="0"/>
              </a:spcAft>
              <a:buClr>
                <a:srgbClr val="E95C3D"/>
              </a:buClr>
              <a:buSzPts val="1100"/>
              <a:buFont typeface="Inter"/>
              <a:buChar char="●"/>
            </a:pPr>
            <a:r>
              <a:rPr b="1" lang="en" sz="1100">
                <a:solidFill>
                  <a:srgbClr val="E95C3D"/>
                </a:solidFill>
                <a:highlight>
                  <a:schemeClr val="lt1"/>
                </a:highlight>
                <a:latin typeface="Inter"/>
                <a:ea typeface="Inter"/>
                <a:cs typeface="Inter"/>
                <a:sym typeface="Inter"/>
              </a:rPr>
              <a:t>New transportation systems like canals and railroads helped people and goods move faster across the country.</a:t>
            </a:r>
            <a:endParaRPr b="1" sz="1100">
              <a:solidFill>
                <a:srgbClr val="E95C3D"/>
              </a:solidFill>
              <a:highlight>
                <a:schemeClr val="lt1"/>
              </a:highlight>
              <a:latin typeface="Inter"/>
              <a:ea typeface="Inter"/>
              <a:cs typeface="Inter"/>
              <a:sym typeface="Inter"/>
            </a:endParaRPr>
          </a:p>
          <a:p>
            <a:pPr indent="-298450" lvl="0" marL="914400" rtl="0" algn="l">
              <a:lnSpc>
                <a:spcPct val="100000"/>
              </a:lnSpc>
              <a:spcBef>
                <a:spcPts val="1000"/>
              </a:spcBef>
              <a:spcAft>
                <a:spcPts val="0"/>
              </a:spcAft>
              <a:buClr>
                <a:srgbClr val="E95C3D"/>
              </a:buClr>
              <a:buSzPts val="1100"/>
              <a:buFont typeface="Inter"/>
              <a:buChar char="●"/>
            </a:pPr>
            <a:r>
              <a:rPr b="1" lang="en" sz="1100">
                <a:solidFill>
                  <a:srgbClr val="E95C3D"/>
                </a:solidFill>
                <a:highlight>
                  <a:schemeClr val="lt1"/>
                </a:highlight>
                <a:latin typeface="Inter"/>
                <a:ea typeface="Inter"/>
                <a:cs typeface="Inter"/>
                <a:sym typeface="Inter"/>
              </a:rPr>
              <a:t>The U.S. needed more workers, so immigrants and enslaved people became an important part of the growing labor force.</a:t>
            </a:r>
            <a:endParaRPr sz="1100">
              <a:solidFill>
                <a:schemeClr val="dk1"/>
              </a:solidFill>
              <a:highlight>
                <a:schemeClr val="lt1"/>
              </a:highlight>
              <a:latin typeface="Inter"/>
              <a:ea typeface="Inter"/>
              <a:cs typeface="Inter"/>
              <a:sym typeface="Inter"/>
            </a:endParaRPr>
          </a:p>
          <a:p>
            <a:pPr indent="-298450" lvl="0" marL="457200" rtl="0" algn="l">
              <a:spcBef>
                <a:spcPts val="1000"/>
              </a:spcBef>
              <a:spcAft>
                <a:spcPts val="0"/>
              </a:spcAft>
              <a:buClr>
                <a:schemeClr val="dk1"/>
              </a:buClr>
              <a:buSzPts val="1100"/>
              <a:buFont typeface="Inter"/>
              <a:buAutoNum type="arabicPeriod"/>
            </a:pPr>
            <a:r>
              <a:rPr lang="en" sz="1100">
                <a:solidFill>
                  <a:schemeClr val="dk1"/>
                </a:solidFill>
                <a:highlight>
                  <a:schemeClr val="lt1"/>
                </a:highlight>
                <a:latin typeface="Inter"/>
                <a:ea typeface="Inter"/>
                <a:cs typeface="Inter"/>
                <a:sym typeface="Inter"/>
              </a:rPr>
              <a:t>Which argument do you find most convincing? Why?</a:t>
            </a:r>
            <a:endParaRPr sz="11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100">
                <a:solidFill>
                  <a:srgbClr val="E95C3D"/>
                </a:solidFill>
                <a:highlight>
                  <a:schemeClr val="lt1"/>
                </a:highlight>
                <a:latin typeface="Inter"/>
                <a:ea typeface="Inter"/>
                <a:cs typeface="Inter"/>
                <a:sym typeface="Inter"/>
              </a:rPr>
              <a:t>Technological innovations: Machines made work faster and changed how goods were produced. This led to the development of new transportation and infrastructure and catalyzed greater population growth.</a:t>
            </a:r>
            <a:endParaRPr sz="11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highlight>
                  <a:schemeClr val="lt1"/>
                </a:highlight>
                <a:latin typeface="Inter"/>
                <a:ea typeface="Inter"/>
                <a:cs typeface="Inter"/>
                <a:sym typeface="Inter"/>
              </a:rPr>
              <a:t>What is one counterargument you might make against another group’s claim?</a:t>
            </a:r>
            <a:endParaRPr sz="11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100">
                <a:solidFill>
                  <a:srgbClr val="E95C3D"/>
                </a:solidFill>
                <a:highlight>
                  <a:schemeClr val="lt1"/>
                </a:highlight>
                <a:latin typeface="Inter"/>
                <a:ea typeface="Inter"/>
                <a:cs typeface="Inter"/>
                <a:sym typeface="Inter"/>
              </a:rPr>
              <a:t>I would argue that without inventions and technology, there wouldn’t have been as much to transport or there wouldn’t have been a need for as many workers.</a:t>
            </a:r>
            <a:endParaRPr sz="11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highlight>
                <a:schemeClr val="lt1"/>
              </a:highlight>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highlight>
                  <a:schemeClr val="lt1"/>
                </a:highlight>
                <a:latin typeface="Inter"/>
                <a:ea typeface="Inter"/>
                <a:cs typeface="Inter"/>
                <a:sym typeface="Inter"/>
              </a:rPr>
              <a:t>Discuss with a partner: What do you think was the most significant cause of the First Industrial Revolution? Why? (Consider Immediacy, Profundity, Scope)</a:t>
            </a:r>
            <a:endParaRPr sz="11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100">
                <a:solidFill>
                  <a:srgbClr val="E95C3D"/>
                </a:solidFill>
                <a:highlight>
                  <a:schemeClr val="lt1"/>
                </a:highlight>
                <a:latin typeface="Inter"/>
                <a:ea typeface="Inter"/>
                <a:cs typeface="Inter"/>
                <a:sym typeface="Inter"/>
              </a:rPr>
              <a:t>I think the most significant cause of the First Industrial Revolution was technological innovation because it had an immediate effect on how goods were made, a deep impact on how people worked and lived, and it spread across the country, changing both the economy and society in big ways.</a:t>
            </a:r>
            <a:endParaRPr b="1" sz="1100">
              <a:solidFill>
                <a:srgbClr val="E95C3D"/>
              </a:solidFill>
              <a:highlight>
                <a:schemeClr val="lt1"/>
              </a:highlight>
              <a:latin typeface="Inter"/>
              <a:ea typeface="Inter"/>
              <a:cs typeface="Inter"/>
              <a:sym typeface="Inter"/>
            </a:endParaRPr>
          </a:p>
        </p:txBody>
      </p:sp>
      <p:graphicFrame>
        <p:nvGraphicFramePr>
          <p:cNvPr id="231" name="Google Shape;231;p35"/>
          <p:cNvGraphicFramePr/>
          <p:nvPr/>
        </p:nvGraphicFramePr>
        <p:xfrm>
          <a:off x="717125" y="1285675"/>
          <a:ext cx="3000000" cy="3000000"/>
        </p:xfrm>
        <a:graphic>
          <a:graphicData uri="http://schemas.openxmlformats.org/drawingml/2006/table">
            <a:tbl>
              <a:tblPr>
                <a:noFill/>
                <a:tableStyleId>{06331816-A9DE-4F9D-B0AA-955AF84A1D8C}</a:tableStyleId>
              </a:tblPr>
              <a:tblGrid>
                <a:gridCol w="1467725"/>
                <a:gridCol w="2202775"/>
                <a:gridCol w="3064300"/>
              </a:tblGrid>
              <a:tr h="272575">
                <a:tc>
                  <a:txBody>
                    <a:bodyPr/>
                    <a:lstStyle/>
                    <a:p>
                      <a:pPr indent="0" lvl="0" marL="0" rtl="0" algn="ctr">
                        <a:spcBef>
                          <a:spcPts val="0"/>
                        </a:spcBef>
                        <a:spcAft>
                          <a:spcPts val="0"/>
                        </a:spcAft>
                        <a:buNone/>
                      </a:pPr>
                      <a:r>
                        <a:rPr b="1" lang="en" sz="1100">
                          <a:latin typeface="Inter"/>
                          <a:ea typeface="Inter"/>
                          <a:cs typeface="Inter"/>
                          <a:sym typeface="Inter"/>
                        </a:rPr>
                        <a:t>Group</a:t>
                      </a:r>
                      <a:endParaRPr b="1" sz="11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100">
                          <a:latin typeface="Inter"/>
                          <a:ea typeface="Inter"/>
                          <a:cs typeface="Inter"/>
                          <a:sym typeface="Inter"/>
                        </a:rPr>
                        <a:t>Key Evidence</a:t>
                      </a:r>
                      <a:endParaRPr b="1" sz="11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100">
                          <a:latin typeface="Inter"/>
                          <a:ea typeface="Inter"/>
                          <a:cs typeface="Inter"/>
                          <a:sym typeface="Inter"/>
                        </a:rPr>
                        <a:t>Summary</a:t>
                      </a:r>
                      <a:endParaRPr b="1" sz="1100">
                        <a:latin typeface="Inter"/>
                        <a:ea typeface="Inter"/>
                        <a:cs typeface="Inter"/>
                        <a:sym typeface="Inter"/>
                      </a:endParaRPr>
                    </a:p>
                  </a:txBody>
                  <a:tcPr marT="91425" marB="91425" marR="91425" marL="91425">
                    <a:solidFill>
                      <a:srgbClr val="CCCCCC"/>
                    </a:solidFill>
                  </a:tcPr>
                </a:tc>
              </a:tr>
              <a:tr h="885900">
                <a:tc>
                  <a:txBody>
                    <a:bodyPr/>
                    <a:lstStyle/>
                    <a:p>
                      <a:pPr indent="0" lvl="0" marL="0" rtl="0" algn="ctr">
                        <a:spcBef>
                          <a:spcPts val="0"/>
                        </a:spcBef>
                        <a:spcAft>
                          <a:spcPts val="0"/>
                        </a:spcAft>
                        <a:buNone/>
                      </a:pPr>
                      <a:r>
                        <a:rPr b="1" lang="en" sz="1100">
                          <a:latin typeface="Inter"/>
                          <a:ea typeface="Inter"/>
                          <a:cs typeface="Inter"/>
                          <a:sym typeface="Inter"/>
                        </a:rPr>
                        <a:t>Technological Innovations</a:t>
                      </a:r>
                      <a:endParaRPr b="1" sz="1100">
                        <a:latin typeface="Inter"/>
                        <a:ea typeface="Inter"/>
                        <a:cs typeface="Inter"/>
                        <a:sym typeface="Inter"/>
                      </a:endParaRPr>
                    </a:p>
                  </a:txBody>
                  <a:tcPr marT="91425" marB="91425" marR="91425" marL="91425" anchor="ctr"/>
                </a:tc>
                <a:tc>
                  <a:txBody>
                    <a:bodyPr/>
                    <a:lstStyle/>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Eli Whitney’s cotton gin</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Telegraph</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Technological inventions during the early 1800s increased efficiency in both agriculture and manufacturing. These innovations supported factory growth in the North and expanded cotton production in the South.</a:t>
                      </a:r>
                      <a:endParaRPr b="1" sz="1100">
                        <a:solidFill>
                          <a:srgbClr val="E95C3D"/>
                        </a:solidFill>
                        <a:latin typeface="Inter"/>
                        <a:ea typeface="Inter"/>
                        <a:cs typeface="Inter"/>
                        <a:sym typeface="Inter"/>
                      </a:endParaRPr>
                    </a:p>
                  </a:txBody>
                  <a:tcPr marT="91425" marB="91425" marR="91425" marL="91425"/>
                </a:tc>
              </a:tr>
              <a:tr h="885900">
                <a:tc>
                  <a:txBody>
                    <a:bodyPr/>
                    <a:lstStyle/>
                    <a:p>
                      <a:pPr indent="0" lvl="0" marL="0" rtl="0" algn="ctr">
                        <a:spcBef>
                          <a:spcPts val="0"/>
                        </a:spcBef>
                        <a:spcAft>
                          <a:spcPts val="0"/>
                        </a:spcAft>
                        <a:buNone/>
                      </a:pPr>
                      <a:r>
                        <a:rPr b="1" lang="en" sz="1100">
                          <a:latin typeface="Inter"/>
                          <a:ea typeface="Inter"/>
                          <a:cs typeface="Inter"/>
                          <a:sym typeface="Inter"/>
                        </a:rPr>
                        <a:t>Transportation &amp; Infrastructure</a:t>
                      </a:r>
                      <a:endParaRPr b="1" sz="1100">
                        <a:latin typeface="Inter"/>
                        <a:ea typeface="Inter"/>
                        <a:cs typeface="Inter"/>
                        <a:sym typeface="Inter"/>
                      </a:endParaRPr>
                    </a:p>
                  </a:txBody>
                  <a:tcPr marT="91425" marB="91425" marR="91425" marL="91425" anchor="ctr"/>
                </a:tc>
                <a:tc>
                  <a:txBody>
                    <a:bodyPr/>
                    <a:lstStyle/>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Erie Canal</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National Road</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Transportation improvements transformed the U.S. economy by speeding up the movement of people and goods. These developments helped connect different regions and supported both industrial and agricultural growth.</a:t>
                      </a:r>
                      <a:endParaRPr b="1" sz="1100">
                        <a:solidFill>
                          <a:srgbClr val="E95C3D"/>
                        </a:solidFill>
                        <a:latin typeface="Inter"/>
                        <a:ea typeface="Inter"/>
                        <a:cs typeface="Inter"/>
                        <a:sym typeface="Inter"/>
                      </a:endParaRPr>
                    </a:p>
                  </a:txBody>
                  <a:tcPr marT="91425" marB="91425" marR="91425" marL="91425"/>
                </a:tc>
              </a:tr>
              <a:tr h="1265225">
                <a:tc>
                  <a:txBody>
                    <a:bodyPr/>
                    <a:lstStyle/>
                    <a:p>
                      <a:pPr indent="0" lvl="0" marL="0" rtl="0" algn="ctr">
                        <a:spcBef>
                          <a:spcPts val="0"/>
                        </a:spcBef>
                        <a:spcAft>
                          <a:spcPts val="0"/>
                        </a:spcAft>
                        <a:buNone/>
                      </a:pPr>
                      <a:r>
                        <a:rPr b="1" lang="en" sz="1100">
                          <a:latin typeface="Inter"/>
                          <a:ea typeface="Inter"/>
                          <a:cs typeface="Inter"/>
                          <a:sym typeface="Inter"/>
                        </a:rPr>
                        <a:t>Growing Labor Force</a:t>
                      </a:r>
                      <a:endParaRPr b="1" sz="1100">
                        <a:latin typeface="Inter"/>
                        <a:ea typeface="Inter"/>
                        <a:cs typeface="Inter"/>
                        <a:sym typeface="Inter"/>
                      </a:endParaRPr>
                    </a:p>
                  </a:txBody>
                  <a:tcPr marT="91425" marB="91425" marR="91425" marL="91425" anchor="ctr"/>
                </a:tc>
                <a:tc>
                  <a:txBody>
                    <a:bodyPr/>
                    <a:lstStyle/>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Enslaved populations grew significantly</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Maps of New York</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The growing demand for factory and agricultural labor led to major population shifts, including immigration and internal migration. Both free and enslaved laborers powered the economy, but under very different conditions.</a:t>
                      </a:r>
                      <a:endParaRPr b="1" sz="11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Causation</a:t>
            </a:r>
            <a:endParaRPr sz="1300">
              <a:latin typeface="Inter"/>
              <a:ea typeface="Inter"/>
              <a:cs typeface="Inter"/>
              <a:sym typeface="Inter"/>
            </a:endParaRPr>
          </a:p>
        </p:txBody>
      </p:sp>
      <p:sp>
        <p:nvSpPr>
          <p:cNvPr id="112" name="Google Shape;112;p2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Growing Labor Force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First Industrial Revolution</a:t>
            </a:r>
            <a:endParaRPr sz="2500">
              <a:solidFill>
                <a:schemeClr val="dk1"/>
              </a:solidFill>
              <a:latin typeface="Plus Jakarta Sans Medium"/>
              <a:ea typeface="Plus Jakarta Sans Medium"/>
              <a:cs typeface="Plus Jakarta Sans Medium"/>
              <a:sym typeface="Plus Jakarta Sans Medium"/>
            </a:endParaRPr>
          </a:p>
        </p:txBody>
      </p:sp>
      <p:pic>
        <p:nvPicPr>
          <p:cNvPr id="113" name="Google Shape;113;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14" name="Google Shape;114;p26"/>
          <p:cNvGraphicFramePr/>
          <p:nvPr/>
        </p:nvGraphicFramePr>
        <p:xfrm>
          <a:off x="469041" y="1704835"/>
          <a:ext cx="3000000" cy="3000000"/>
        </p:xfrm>
        <a:graphic>
          <a:graphicData uri="http://schemas.openxmlformats.org/drawingml/2006/table">
            <a:tbl>
              <a:tblPr>
                <a:noFill/>
                <a:tableStyleId>{499BE1AB-1CA9-499F-956D-5BC152142014}</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Context:</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factories spread during the early 1800s, they needed lots of workers to run the machines and keep production going. Many Americans left their farms to find jobs in towns and cities, starting a shift from rural to urban life. Waves of immigrants—especially from Ireland and Germany—began arriving in the United States, also looking for work. Entire families, including women and children, often worked long hours in factories under tough conditions. Wages were low, and there were few safety rules, but many people still saw factory jobs as a way to earn a living or build a better future. In the South, the demand for cotton to supply textile factories caused plantation owners to expand the use of enslaved labor. The invention of the cotton gin made cotton processing faster, which led to more plantations and an even greater reliance on enslaved African Americans. Laborers—both free and enslaved—were essential to building the machines, laying railroad tracks, growing raw materials, and producing goods that drove industrial growth.</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115" name="Google Shape;115;p26"/>
          <p:cNvSpPr txBox="1"/>
          <p:nvPr/>
        </p:nvSpPr>
        <p:spPr>
          <a:xfrm>
            <a:off x="469050" y="11393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graphicFrame>
        <p:nvGraphicFramePr>
          <p:cNvPr id="116" name="Google Shape;116;p26"/>
          <p:cNvGraphicFramePr/>
          <p:nvPr/>
        </p:nvGraphicFramePr>
        <p:xfrm>
          <a:off x="469041" y="4295635"/>
          <a:ext cx="3000000" cy="3000000"/>
        </p:xfrm>
        <a:graphic>
          <a:graphicData uri="http://schemas.openxmlformats.org/drawingml/2006/table">
            <a:tbl>
              <a:tblPr>
                <a:noFill/>
                <a:tableStyleId>{499BE1AB-1CA9-499F-956D-5BC152142014}</a:tableStyleId>
              </a:tblPr>
              <a:tblGrid>
                <a:gridCol w="2266425"/>
                <a:gridCol w="1662050"/>
                <a:gridCol w="2905850"/>
              </a:tblGrid>
              <a:tr h="4163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1: John Francis Maguire, </a:t>
                      </a:r>
                      <a:r>
                        <a:rPr i="1" lang="en" sz="1200">
                          <a:solidFill>
                            <a:schemeClr val="dk1"/>
                          </a:solidFill>
                          <a:latin typeface="Halant"/>
                          <a:ea typeface="Halant"/>
                          <a:cs typeface="Halant"/>
                          <a:sym typeface="Halant"/>
                        </a:rPr>
                        <a:t>The Irish in America</a:t>
                      </a:r>
                      <a:r>
                        <a:rPr lang="en" sz="1200">
                          <a:solidFill>
                            <a:schemeClr val="dk1"/>
                          </a:solidFill>
                          <a:latin typeface="Halant"/>
                          <a:ea typeface="Halant"/>
                          <a:cs typeface="Halant"/>
                          <a:sym typeface="Halant"/>
                        </a:rPr>
                        <a:t>, 1867.</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3100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Irish immigrants of the peasant and laboring class were generally poor, and after defying their first expenses on landing had little left to enable them to push their way into the country in search of such employment… Either they brought little money with them, and were there for unable to go on; or that Little was plundered from them by those whose trade it was to pray upon the an experience or credulity of the new-comer. Therefore, to them the poor or the plundered Irish immigrants, the first impressing necessity was employment; and so splendid seem the result of that employment, even the rudest and most laborious kind as compared with what they were able to earn in the old country, that it at once predisposed them in favor of a city life. . .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1592525">
                <a:tc gridSpan="3" vMerge="1"/>
                <a:tc hMerge="1" vMerge="1"/>
                <a:tc hMerge="1" vMerge="1"/>
              </a:tr>
            </a:tbl>
          </a:graphicData>
        </a:graphic>
      </p:graphicFrame>
      <p:graphicFrame>
        <p:nvGraphicFramePr>
          <p:cNvPr id="117" name="Google Shape;117;p26"/>
          <p:cNvGraphicFramePr/>
          <p:nvPr/>
        </p:nvGraphicFramePr>
        <p:xfrm>
          <a:off x="571500" y="6591300"/>
          <a:ext cx="3000000" cy="3000000"/>
        </p:xfrm>
        <a:graphic>
          <a:graphicData uri="http://schemas.openxmlformats.org/drawingml/2006/table">
            <a:tbl>
              <a:tblPr>
                <a:noFill/>
                <a:tableStyleId>{06331816-A9DE-4F9D-B0AA-955AF84A1D8C}</a:tableStyleId>
              </a:tblPr>
              <a:tblGrid>
                <a:gridCol w="1127675"/>
                <a:gridCol w="1904300"/>
                <a:gridCol w="1904300"/>
              </a:tblGrid>
              <a:tr h="287275">
                <a:tc>
                  <a:txBody>
                    <a:bodyPr/>
                    <a:lstStyle/>
                    <a:p>
                      <a:pPr indent="0" lvl="0" marL="0" rtl="0" algn="ctr">
                        <a:spcBef>
                          <a:spcPts val="0"/>
                        </a:spcBef>
                        <a:spcAft>
                          <a:spcPts val="0"/>
                        </a:spcAft>
                        <a:buNone/>
                      </a:pPr>
                      <a:r>
                        <a:rPr b="1" lang="en" sz="1200">
                          <a:latin typeface="Inter"/>
                          <a:ea typeface="Inter"/>
                          <a:cs typeface="Inter"/>
                          <a:sym typeface="Inter"/>
                        </a:rPr>
                        <a:t>Census Year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 of Enslaved Persons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Total U.S. Population</a:t>
                      </a:r>
                      <a:endParaRPr b="1" sz="1200">
                        <a:latin typeface="Inter"/>
                        <a:ea typeface="Inter"/>
                        <a:cs typeface="Inter"/>
                        <a:sym typeface="Inter"/>
                      </a:endParaRPr>
                    </a:p>
                  </a:txBody>
                  <a:tcPr marT="91425" marB="91425" marR="91425" marL="91425"/>
                </a:tc>
              </a:tr>
              <a:tr h="287275">
                <a:tc>
                  <a:txBody>
                    <a:bodyPr/>
                    <a:lstStyle/>
                    <a:p>
                      <a:pPr indent="0" lvl="0" marL="0" rtl="0" algn="ctr">
                        <a:spcBef>
                          <a:spcPts val="0"/>
                        </a:spcBef>
                        <a:spcAft>
                          <a:spcPts val="0"/>
                        </a:spcAft>
                        <a:buNone/>
                      </a:pPr>
                      <a:r>
                        <a:rPr lang="en" sz="1000">
                          <a:latin typeface="Inter"/>
                          <a:ea typeface="Inter"/>
                          <a:cs typeface="Inter"/>
                          <a:sym typeface="Inter"/>
                        </a:rPr>
                        <a:t>1790</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697,681</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3,929,214</a:t>
                      </a:r>
                      <a:endParaRPr sz="1000">
                        <a:latin typeface="Inter"/>
                        <a:ea typeface="Inter"/>
                        <a:cs typeface="Inter"/>
                        <a:sym typeface="Inter"/>
                      </a:endParaRPr>
                    </a:p>
                  </a:txBody>
                  <a:tcPr marT="91425" marB="91425" marR="91425" marL="91425"/>
                </a:tc>
              </a:tr>
              <a:tr h="287275">
                <a:tc>
                  <a:txBody>
                    <a:bodyPr/>
                    <a:lstStyle/>
                    <a:p>
                      <a:pPr indent="0" lvl="0" marL="0" rtl="0" algn="ctr">
                        <a:spcBef>
                          <a:spcPts val="0"/>
                        </a:spcBef>
                        <a:spcAft>
                          <a:spcPts val="0"/>
                        </a:spcAft>
                        <a:buNone/>
                      </a:pPr>
                      <a:r>
                        <a:rPr lang="en" sz="1000">
                          <a:latin typeface="Inter"/>
                          <a:ea typeface="Inter"/>
                          <a:cs typeface="Inter"/>
                          <a:sym typeface="Inter"/>
                        </a:rPr>
                        <a:t>1800</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893,602</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5,308,483</a:t>
                      </a:r>
                      <a:endParaRPr sz="1000">
                        <a:latin typeface="Inter"/>
                        <a:ea typeface="Inter"/>
                        <a:cs typeface="Inter"/>
                        <a:sym typeface="Inter"/>
                      </a:endParaRPr>
                    </a:p>
                  </a:txBody>
                  <a:tcPr marT="91425" marB="91425" marR="91425" marL="91425"/>
                </a:tc>
              </a:tr>
              <a:tr h="287275">
                <a:tc>
                  <a:txBody>
                    <a:bodyPr/>
                    <a:lstStyle/>
                    <a:p>
                      <a:pPr indent="0" lvl="0" marL="0" rtl="0" algn="ctr">
                        <a:spcBef>
                          <a:spcPts val="0"/>
                        </a:spcBef>
                        <a:spcAft>
                          <a:spcPts val="0"/>
                        </a:spcAft>
                        <a:buNone/>
                      </a:pPr>
                      <a:r>
                        <a:rPr lang="en" sz="1000">
                          <a:latin typeface="Inter"/>
                          <a:ea typeface="Inter"/>
                          <a:cs typeface="Inter"/>
                          <a:sym typeface="Inter"/>
                        </a:rPr>
                        <a:t>1810</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1,191,362</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7,239,881</a:t>
                      </a:r>
                      <a:endParaRPr sz="1000">
                        <a:latin typeface="Inter"/>
                        <a:ea typeface="Inter"/>
                        <a:cs typeface="Inter"/>
                        <a:sym typeface="Inter"/>
                      </a:endParaRPr>
                    </a:p>
                  </a:txBody>
                  <a:tcPr marT="91425" marB="91425" marR="91425" marL="91425"/>
                </a:tc>
              </a:tr>
              <a:tr h="287275">
                <a:tc>
                  <a:txBody>
                    <a:bodyPr/>
                    <a:lstStyle/>
                    <a:p>
                      <a:pPr indent="0" lvl="0" marL="0" rtl="0" algn="ctr">
                        <a:spcBef>
                          <a:spcPts val="0"/>
                        </a:spcBef>
                        <a:spcAft>
                          <a:spcPts val="0"/>
                        </a:spcAft>
                        <a:buNone/>
                      </a:pPr>
                      <a:r>
                        <a:rPr lang="en" sz="1000">
                          <a:latin typeface="Inter"/>
                          <a:ea typeface="Inter"/>
                          <a:cs typeface="Inter"/>
                          <a:sym typeface="Inter"/>
                        </a:rPr>
                        <a:t>1820</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1,538,022</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9,638,453</a:t>
                      </a:r>
                      <a:endParaRPr sz="1000">
                        <a:latin typeface="Inter"/>
                        <a:ea typeface="Inter"/>
                        <a:cs typeface="Inter"/>
                        <a:sym typeface="Inter"/>
                      </a:endParaRPr>
                    </a:p>
                  </a:txBody>
                  <a:tcPr marT="91425" marB="91425" marR="91425" marL="91425"/>
                </a:tc>
              </a:tr>
              <a:tr h="287275">
                <a:tc>
                  <a:txBody>
                    <a:bodyPr/>
                    <a:lstStyle/>
                    <a:p>
                      <a:pPr indent="0" lvl="0" marL="0" rtl="0" algn="ctr">
                        <a:spcBef>
                          <a:spcPts val="0"/>
                        </a:spcBef>
                        <a:spcAft>
                          <a:spcPts val="0"/>
                        </a:spcAft>
                        <a:buNone/>
                      </a:pPr>
                      <a:r>
                        <a:rPr lang="en" sz="1000">
                          <a:latin typeface="Inter"/>
                          <a:ea typeface="Inter"/>
                          <a:cs typeface="Inter"/>
                          <a:sym typeface="Inter"/>
                        </a:rPr>
                        <a:t>1830</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2,009,043</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12,860,702</a:t>
                      </a:r>
                      <a:endParaRPr sz="1000">
                        <a:latin typeface="Inter"/>
                        <a:ea typeface="Inter"/>
                        <a:cs typeface="Inter"/>
                        <a:sym typeface="Inter"/>
                      </a:endParaRPr>
                    </a:p>
                  </a:txBody>
                  <a:tcPr marT="91425" marB="91425" marR="91425" marL="91425"/>
                </a:tc>
              </a:tr>
              <a:tr h="287275">
                <a:tc>
                  <a:txBody>
                    <a:bodyPr/>
                    <a:lstStyle/>
                    <a:p>
                      <a:pPr indent="0" lvl="0" marL="0" rtl="0" algn="ctr">
                        <a:spcBef>
                          <a:spcPts val="0"/>
                        </a:spcBef>
                        <a:spcAft>
                          <a:spcPts val="0"/>
                        </a:spcAft>
                        <a:buNone/>
                      </a:pPr>
                      <a:r>
                        <a:rPr lang="en" sz="1000">
                          <a:latin typeface="Inter"/>
                          <a:ea typeface="Inter"/>
                          <a:cs typeface="Inter"/>
                          <a:sym typeface="Inter"/>
                        </a:rPr>
                        <a:t>1840</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2,487,355</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17,063,353</a:t>
                      </a:r>
                      <a:endParaRPr sz="1000">
                        <a:latin typeface="Inter"/>
                        <a:ea typeface="Inter"/>
                        <a:cs typeface="Inter"/>
                        <a:sym typeface="Inter"/>
                      </a:endParaRPr>
                    </a:p>
                  </a:txBody>
                  <a:tcPr marT="91425" marB="91425" marR="91425" marL="91425"/>
                </a:tc>
              </a:tr>
              <a:tr h="287275">
                <a:tc>
                  <a:txBody>
                    <a:bodyPr/>
                    <a:lstStyle/>
                    <a:p>
                      <a:pPr indent="0" lvl="0" marL="0" rtl="0" algn="ctr">
                        <a:spcBef>
                          <a:spcPts val="0"/>
                        </a:spcBef>
                        <a:spcAft>
                          <a:spcPts val="0"/>
                        </a:spcAft>
                        <a:buNone/>
                      </a:pPr>
                      <a:r>
                        <a:rPr lang="en" sz="1000">
                          <a:latin typeface="Inter"/>
                          <a:ea typeface="Inter"/>
                          <a:cs typeface="Inter"/>
                          <a:sym typeface="Inter"/>
                        </a:rPr>
                        <a:t>1850</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3,204,313</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23,191,876</a:t>
                      </a:r>
                      <a:endParaRPr sz="1000">
                        <a:latin typeface="Inter"/>
                        <a:ea typeface="Inter"/>
                        <a:cs typeface="Inter"/>
                        <a:sym typeface="Inter"/>
                      </a:endParaRPr>
                    </a:p>
                  </a:txBody>
                  <a:tcPr marT="91425" marB="91425" marR="91425" marL="91425"/>
                </a:tc>
              </a:tr>
            </a:tbl>
          </a:graphicData>
        </a:graphic>
      </p:graphicFrame>
      <p:graphicFrame>
        <p:nvGraphicFramePr>
          <p:cNvPr id="118" name="Google Shape;118;p26"/>
          <p:cNvGraphicFramePr/>
          <p:nvPr/>
        </p:nvGraphicFramePr>
        <p:xfrm>
          <a:off x="5608841" y="6591310"/>
          <a:ext cx="3000000" cy="3000000"/>
        </p:xfrm>
        <a:graphic>
          <a:graphicData uri="http://schemas.openxmlformats.org/drawingml/2006/table">
            <a:tbl>
              <a:tblPr>
                <a:noFill/>
                <a:tableStyleId>{499BE1AB-1CA9-499F-956D-5BC152142014}</a:tableStyleId>
              </a:tblPr>
              <a:tblGrid>
                <a:gridCol w="607025"/>
                <a:gridCol w="445150"/>
                <a:gridCol w="778300"/>
              </a:tblGrid>
              <a:tr h="299750">
                <a:tc gridSpan="3">
                  <a:txBody>
                    <a:bodyPr/>
                    <a:lstStyle/>
                    <a:p>
                      <a:pPr indent="0" lvl="0" marL="0" rtl="0" algn="l">
                        <a:spcBef>
                          <a:spcPts val="0"/>
                        </a:spcBef>
                        <a:spcAft>
                          <a:spcPts val="0"/>
                        </a:spcAft>
                        <a:buNone/>
                      </a:pPr>
                      <a:r>
                        <a:rPr lang="en" sz="1200">
                          <a:solidFill>
                            <a:srgbClr val="000000"/>
                          </a:solidFill>
                          <a:latin typeface="Halant"/>
                          <a:ea typeface="Halant"/>
                          <a:cs typeface="Halant"/>
                          <a:sym typeface="Halant"/>
                        </a:rPr>
                        <a:t>Source </a:t>
                      </a:r>
                      <a:r>
                        <a:rPr lang="en" sz="1200">
                          <a:latin typeface="Halant"/>
                          <a:ea typeface="Halant"/>
                          <a:cs typeface="Halant"/>
                          <a:sym typeface="Halant"/>
                        </a:rPr>
                        <a:t>2</a:t>
                      </a:r>
                      <a:r>
                        <a:rPr lang="en" sz="1200">
                          <a:solidFill>
                            <a:srgbClr val="000000"/>
                          </a:solidFill>
                          <a:latin typeface="Halant"/>
                          <a:ea typeface="Halant"/>
                          <a:cs typeface="Halant"/>
                          <a:sym typeface="Halant"/>
                        </a:rPr>
                        <a:t>: </a:t>
                      </a:r>
                      <a:r>
                        <a:rPr lang="en" sz="1200">
                          <a:latin typeface="Halant"/>
                          <a:ea typeface="Halant"/>
                          <a:cs typeface="Halant"/>
                          <a:sym typeface="Halant"/>
                        </a:rPr>
                        <a:t>“U.S. Population Statistics: 1790-1850,” taken from United States Census Bureau.</a:t>
                      </a:r>
                      <a:endParaRPr sz="1200">
                        <a:solidFill>
                          <a:srgbClr val="000000"/>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Growing Labor Force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The First Industrial Revolution</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24" name="Google Shape;124;p2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25" name="Google Shape;125;p27"/>
          <p:cNvSpPr txBox="1"/>
          <p:nvPr/>
        </p:nvSpPr>
        <p:spPr>
          <a:xfrm>
            <a:off x="469050" y="11393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pic>
        <p:nvPicPr>
          <p:cNvPr id="126" name="Google Shape;126;p2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27" name="Google Shape;127;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8" name="Google Shape;128;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9" name="Google Shape;129;p27"/>
          <p:cNvGraphicFramePr/>
          <p:nvPr/>
        </p:nvGraphicFramePr>
        <p:xfrm>
          <a:off x="469041" y="1781035"/>
          <a:ext cx="3000000" cy="3000000"/>
        </p:xfrm>
        <a:graphic>
          <a:graphicData uri="http://schemas.openxmlformats.org/drawingml/2006/table">
            <a:tbl>
              <a:tblPr>
                <a:noFill/>
                <a:tableStyleId>{499BE1AB-1CA9-499F-956D-5BC152142014}</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3: (Left) Peter Rushton Maverick, “Plan of the City of New York, ca. 1790-1799. (Right) Verlag des Bibliographischen Instituts, “Plan von New-York,” 1844.</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pic>
        <p:nvPicPr>
          <p:cNvPr id="130" name="Google Shape;130;p27"/>
          <p:cNvPicPr preferRelativeResize="0"/>
          <p:nvPr/>
        </p:nvPicPr>
        <p:blipFill>
          <a:blip r:embed="rId5">
            <a:alphaModFix/>
          </a:blip>
          <a:stretch>
            <a:fillRect/>
          </a:stretch>
        </p:blipFill>
        <p:spPr>
          <a:xfrm>
            <a:off x="469050" y="2496075"/>
            <a:ext cx="4227557" cy="3148425"/>
          </a:xfrm>
          <a:prstGeom prst="rect">
            <a:avLst/>
          </a:prstGeom>
          <a:noFill/>
          <a:ln>
            <a:noFill/>
          </a:ln>
        </p:spPr>
      </p:pic>
      <p:pic>
        <p:nvPicPr>
          <p:cNvPr id="131" name="Google Shape;131;p27"/>
          <p:cNvPicPr preferRelativeResize="0"/>
          <p:nvPr/>
        </p:nvPicPr>
        <p:blipFill>
          <a:blip r:embed="rId6">
            <a:alphaModFix/>
          </a:blip>
          <a:stretch>
            <a:fillRect/>
          </a:stretch>
        </p:blipFill>
        <p:spPr>
          <a:xfrm>
            <a:off x="4806200" y="2525275"/>
            <a:ext cx="2497174" cy="3148427"/>
          </a:xfrm>
          <a:prstGeom prst="rect">
            <a:avLst/>
          </a:prstGeom>
          <a:noFill/>
          <a:ln>
            <a:noFill/>
          </a:ln>
        </p:spPr>
      </p:pic>
      <p:graphicFrame>
        <p:nvGraphicFramePr>
          <p:cNvPr id="132" name="Google Shape;132;p27"/>
          <p:cNvGraphicFramePr/>
          <p:nvPr/>
        </p:nvGraphicFramePr>
        <p:xfrm>
          <a:off x="469041" y="5819635"/>
          <a:ext cx="3000000" cy="3000000"/>
        </p:xfrm>
        <a:graphic>
          <a:graphicData uri="http://schemas.openxmlformats.org/drawingml/2006/table">
            <a:tbl>
              <a:tblPr>
                <a:noFill/>
                <a:tableStyleId>{499BE1AB-1CA9-499F-956D-5BC152142014}</a:tableStyleId>
              </a:tblPr>
              <a:tblGrid>
                <a:gridCol w="2266425"/>
                <a:gridCol w="1662050"/>
                <a:gridCol w="2905850"/>
              </a:tblGrid>
              <a:tr h="551125">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4: Wilhelmina Stille Krumme, “The Stille and Krumme Family: Letters from German Immigrants,” Winter 1838-39.</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17860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have to tell you that Krumme left his first boss in April, and went to Adolp Oberhelman, he gave him 15 talers a month and now he’s given him 2 miles of rock to pound now he’s got it, since he’s working he earns a lot and that’s how he wanted to have it, for work is a real pleasure for him…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we want to tell you that we’ve bought 80 acres of land and our brother has too, they are next to one another but his is so much better it costs 400 talers and ours 300 talers, we paid 200 talers of it since we didn’t have any more, but our brother paid for all of his, we were supposed to pay it all too, but we begged so much that they gave us time until July 4th, if we don’t pay it will be sold again. So we’re asking you, dear mother and brothers in the name of the Lord, send me the rest of my money, add up everything I’ve already gotten, even if it isn’t much I’ll be happy…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Note: Talers were large silver coins which were created in the Holy Roman Empire and became a model for future currencies, including the dollar. In the 1800s, 1 taler was worth a day’s wage of many laborers. </a:t>
                      </a:r>
                      <a:endParaRPr b="1" sz="10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276415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sp>
        <p:nvSpPr>
          <p:cNvPr id="137" name="Google Shape;137;p2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Growing Labor Force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The First Industrial Revolution</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38" name="Google Shape;138;p2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39" name="Google Shape;139;p28"/>
          <p:cNvSpPr txBox="1"/>
          <p:nvPr/>
        </p:nvSpPr>
        <p:spPr>
          <a:xfrm>
            <a:off x="469050" y="11393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each of the following primary and secondary sources. Complete the Evaluating Evidence Graphic Organizer based on the information from the sources.</a:t>
            </a:r>
            <a:endParaRPr/>
          </a:p>
        </p:txBody>
      </p:sp>
      <p:pic>
        <p:nvPicPr>
          <p:cNvPr id="140" name="Google Shape;140;p2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41" name="Google Shape;141;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2" name="Google Shape;142;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3" name="Google Shape;143;p28"/>
          <p:cNvGraphicFramePr/>
          <p:nvPr/>
        </p:nvGraphicFramePr>
        <p:xfrm>
          <a:off x="469028" y="1759372"/>
          <a:ext cx="3000000" cy="3000000"/>
        </p:xfrm>
        <a:graphic>
          <a:graphicData uri="http://schemas.openxmlformats.org/drawingml/2006/table">
            <a:tbl>
              <a:tblPr>
                <a:noFill/>
                <a:tableStyleId>{499BE1AB-1CA9-499F-956D-5BC152142014}</a:tableStyleId>
              </a:tblPr>
              <a:tblGrid>
                <a:gridCol w="2266425"/>
                <a:gridCol w="1662050"/>
                <a:gridCol w="2905850"/>
              </a:tblGrid>
              <a:tr h="49430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5: William A. Sullivan, “The Industrial Revolution and the Factory Operative in Pennsylvania,” </a:t>
                      </a:r>
                      <a:r>
                        <a:rPr i="1" lang="en" sz="1200">
                          <a:solidFill>
                            <a:schemeClr val="dk1"/>
                          </a:solidFill>
                          <a:latin typeface="Halant"/>
                          <a:ea typeface="Halant"/>
                          <a:cs typeface="Halant"/>
                          <a:sym typeface="Halant"/>
                        </a:rPr>
                        <a:t>The Pennsylvania Magazine of History and Biography</a:t>
                      </a:r>
                      <a:r>
                        <a:rPr lang="en" sz="1200">
                          <a:solidFill>
                            <a:schemeClr val="dk1"/>
                          </a:solidFill>
                          <a:latin typeface="Halant"/>
                          <a:ea typeface="Halant"/>
                          <a:cs typeface="Halant"/>
                          <a:sym typeface="Halant"/>
                        </a:rPr>
                        <a:t> 78, no. 4, 1954, JSTOR.</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2390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promise of America —advancement and riches— was there for those of enterprise and ambition who would seize it. Especially was this true in Pennsylvania in the first half of the nineteenth century. Capital flowed ceaselessly and in ever-increasing quantities into the mills and factories of the Keystone State. Artisans, mechanics, and laborers of all kinds were in great demand throughout most of this period.</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the ambitious and thrifty American workingman, success appeared inevitable. Man could be the master of his own fate. If fortune smiled upon him, it was one of his own making; if he failed, the responsibility was his alone. An article reprinted in Hazard’s </a:t>
                      </a:r>
                      <a:r>
                        <a:rPr i="1" lang="en" sz="1200">
                          <a:solidFill>
                            <a:schemeClr val="dk1"/>
                          </a:solidFill>
                          <a:latin typeface="Inter"/>
                          <a:ea typeface="Inter"/>
                          <a:cs typeface="Inter"/>
                          <a:sym typeface="Inter"/>
                        </a:rPr>
                        <a:t>Register of Pennsylvania</a:t>
                      </a:r>
                      <a:r>
                        <a:rPr lang="en" sz="1200">
                          <a:solidFill>
                            <a:schemeClr val="dk1"/>
                          </a:solidFill>
                          <a:latin typeface="Inter"/>
                          <a:ea typeface="Inter"/>
                          <a:cs typeface="Inter"/>
                          <a:sym typeface="Inter"/>
                        </a:rPr>
                        <a:t> gave credence to this idea when it asserted that “as a general rule, with few exceptions, frugal industrious journeymen, unencumbered with families, may save so much of their wages, as in a few years, to be enabled to commence business on their own account on a moderate scale.”</a:t>
                      </a:r>
                      <a:endParaRPr sz="1200">
                        <a:solidFill>
                          <a:schemeClr val="dk1"/>
                        </a:solidFill>
                        <a:latin typeface="Inter"/>
                        <a:ea typeface="Inter"/>
                        <a:cs typeface="Inter"/>
                        <a:sym typeface="Inter"/>
                      </a:endParaRPr>
                    </a:p>
                    <a:p>
                      <a:pPr indent="0" lvl="0" marL="0" rtl="0" algn="l">
                        <a:lnSpc>
                          <a:spcPct val="100000"/>
                        </a:lnSpc>
                        <a:spcBef>
                          <a:spcPts val="1400"/>
                        </a:spcBef>
                        <a:spcAft>
                          <a:spcPts val="0"/>
                        </a:spcAft>
                        <a:buClr>
                          <a:schemeClr val="dk1"/>
                        </a:buClr>
                        <a:buSzPts val="1100"/>
                        <a:buFont typeface="Arial"/>
                        <a:buNone/>
                      </a:pPr>
                      <a:r>
                        <a:rPr lang="en" sz="1200">
                          <a:solidFill>
                            <a:schemeClr val="dk1"/>
                          </a:solidFill>
                          <a:latin typeface="Inter"/>
                          <a:ea typeface="Inter"/>
                          <a:cs typeface="Inter"/>
                          <a:sym typeface="Inter"/>
                        </a:rPr>
                        <a:t>There is often a large gap between appearances and realities. And although there were apparent signs of opportunity for the working man to improve his status (and in many instances the opportunities were real), in actuality he shared but slightly in the general business progress of the first half of the nineteenth century. By the thousands workers flocked to the cities to meet the demands of new industries, and these urban manufacturing centers teemed with masses of landless, job-hunting wage earners.</a:t>
                      </a:r>
                      <a:endParaRPr sz="1200">
                        <a:solidFill>
                          <a:schemeClr val="dk1"/>
                        </a:solidFill>
                        <a:latin typeface="Inter"/>
                        <a:ea typeface="Inter"/>
                        <a:cs typeface="Inter"/>
                        <a:sym typeface="Inter"/>
                      </a:endParaRPr>
                    </a:p>
                    <a:p>
                      <a:pPr indent="0" lvl="0" marL="0" rtl="0" algn="l">
                        <a:lnSpc>
                          <a:spcPct val="100000"/>
                        </a:lnSpc>
                        <a:spcBef>
                          <a:spcPts val="1400"/>
                        </a:spcBef>
                        <a:spcAft>
                          <a:spcPts val="1400"/>
                        </a:spcAft>
                        <a:buClr>
                          <a:schemeClr val="dk1"/>
                        </a:buClr>
                        <a:buSzPts val="1100"/>
                        <a:buFont typeface="Arial"/>
                        <a:buNone/>
                      </a:pPr>
                      <a:r>
                        <a:rPr lang="en" sz="1200">
                          <a:solidFill>
                            <a:schemeClr val="dk1"/>
                          </a:solidFill>
                          <a:latin typeface="Inter"/>
                          <a:ea typeface="Inter"/>
                          <a:cs typeface="Inter"/>
                          <a:sym typeface="Inter"/>
                        </a:rPr>
                        <a:t>Factory operatives absorbed the first shocks and suffered most grievously from the dislocations brought on by the industrial revolution. Cheerless, unventilated dwellings did little to brighten their monotonous existence. The deplorable circumstances in which large numbers of the factory population lived almost defies description. .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lt1"/>
                    </a:solidFill>
                  </a:tcPr>
                </a:tc>
                <a:tc rowSpan="2" hMerge="1"/>
                <a:tc rowSpan="2" hMerge="1"/>
              </a:tr>
              <a:tr h="964925">
                <a:tc gridSpan="3" vMerge="1"/>
                <a:tc hMerge="1" vMerge="1"/>
                <a:tc hMerge="1" v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7" name="Shape 147"/>
        <p:cNvGrpSpPr/>
        <p:nvPr/>
      </p:nvGrpSpPr>
      <p:grpSpPr>
        <a:xfrm>
          <a:off x="0" y="0"/>
          <a:ext cx="0" cy="0"/>
          <a:chOff x="0" y="0"/>
          <a:chExt cx="0" cy="0"/>
        </a:xfrm>
      </p:grpSpPr>
      <p:sp>
        <p:nvSpPr>
          <p:cNvPr id="148" name="Google Shape;148;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Growing Labor Force - Discussion Questions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The First Industrial Revolution</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9" name="Google Shape;149;p29"/>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50" name="Google Shape;150;p29"/>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primary and secondary sources to answer the discussion questions below with your group. </a:t>
            </a:r>
            <a:endParaRPr/>
          </a:p>
        </p:txBody>
      </p:sp>
      <p:sp>
        <p:nvSpPr>
          <p:cNvPr id="151" name="Google Shape;151;p29"/>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52" name="Google Shape;152;p29"/>
          <p:cNvGraphicFramePr/>
          <p:nvPr/>
        </p:nvGraphicFramePr>
        <p:xfrm>
          <a:off x="469041" y="2009635"/>
          <a:ext cx="3000000" cy="3000000"/>
        </p:xfrm>
        <a:graphic>
          <a:graphicData uri="http://schemas.openxmlformats.org/drawingml/2006/table">
            <a:tbl>
              <a:tblPr>
                <a:noFill/>
                <a:tableStyleId>{499BE1AB-1CA9-499F-956D-5BC152142014}</a:tableStyleId>
              </a:tblPr>
              <a:tblGrid>
                <a:gridCol w="2266425"/>
                <a:gridCol w="1662050"/>
                <a:gridCol w="2905850"/>
              </a:tblGrid>
              <a:tr h="350050">
                <a:tc gridSpan="3" rowSpan="2">
                  <a:txBody>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1: John Francis Maguire, </a:t>
                      </a:r>
                      <a:r>
                        <a:rPr b="1" i="1" lang="en" sz="1200">
                          <a:solidFill>
                            <a:schemeClr val="dk1"/>
                          </a:solidFill>
                          <a:latin typeface="Inter"/>
                          <a:ea typeface="Inter"/>
                          <a:cs typeface="Inter"/>
                          <a:sym typeface="Inter"/>
                        </a:rPr>
                        <a:t>The Irish in America</a:t>
                      </a:r>
                      <a:r>
                        <a:rPr b="1" lang="en" sz="1200">
                          <a:solidFill>
                            <a:schemeClr val="dk1"/>
                          </a:solidFill>
                          <a:latin typeface="Inter"/>
                          <a:ea typeface="Inter"/>
                          <a:cs typeface="Inter"/>
                          <a:sym typeface="Inter"/>
                        </a:rPr>
                        <a:t>, 1867.</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did many Irish immigrants stay in cities after arriving in America?</a:t>
                      </a: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2: U.S. Census Bureau, “U.S. Population Statistics: 1790-1850.”</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number of enslaved people in the U.S. change from 1790 to 1850?</a:t>
                      </a: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does this chart tell us about population growth during the early 1800s?</a:t>
                      </a: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3: Maps of New York in 1790 and 1844</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change do you notice between the two maps of New York City?</a:t>
                      </a: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Why might cities like New York have grown so much during this time?</a:t>
                      </a: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4: Wilhelmina Stille Krumme, “Letters from German Immigrants,” 1838-39.</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kind of work did Krumme do after leaving his first boss?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does this letter tell us about the challenges immigrants faced when they moved to the United States?</a:t>
                      </a: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5: William A. Sullivan, </a:t>
                      </a:r>
                      <a:r>
                        <a:rPr b="1" i="1" lang="en" sz="1200">
                          <a:solidFill>
                            <a:schemeClr val="dk1"/>
                          </a:solidFill>
                          <a:latin typeface="Inter"/>
                          <a:ea typeface="Inter"/>
                          <a:cs typeface="Inter"/>
                          <a:sym typeface="Inter"/>
                        </a:rPr>
                        <a:t>1954.</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opportunities did some people hope to find in Pennsylvania during the early 1800s?</a:t>
                      </a: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challenges did factory workers face during this time?</a:t>
                      </a: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53" name="Google Shape;153;p2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54" name="Google Shape;15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9" name="Shape 159"/>
        <p:cNvGrpSpPr/>
        <p:nvPr/>
      </p:nvGrpSpPr>
      <p:grpSpPr>
        <a:xfrm>
          <a:off x="0" y="0"/>
          <a:ext cx="0" cy="0"/>
          <a:chOff x="0" y="0"/>
          <a:chExt cx="0" cy="0"/>
        </a:xfrm>
      </p:grpSpPr>
      <p:sp>
        <p:nvSpPr>
          <p:cNvPr id="160" name="Google Shape;160;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161" name="Google Shape;161;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2" name="Google Shape;162;p3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3" name="Google Shape;163;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4" name="Google Shape;164;p30"/>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65" name="Google Shape;165;p30"/>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Technological Innovations, Transportation &amp; Infrastructure, or Growing Labor Force. Provide two quotes and/or description of images from the primary or secondary sources that illustrates the claim. Explain how the quote supports the claim. Then write summaries of any other information that supports the claim. In the final box, explain if any other causes were identified and supported with evidence and reasoning.</a:t>
            </a:r>
            <a:endParaRPr sz="1200">
              <a:solidFill>
                <a:schemeClr val="dk1"/>
              </a:solidFill>
              <a:latin typeface="Plus Jakarta Sans"/>
              <a:ea typeface="Plus Jakarta Sans"/>
              <a:cs typeface="Plus Jakarta Sans"/>
              <a:sym typeface="Plus Jakarta Sans"/>
            </a:endParaRPr>
          </a:p>
        </p:txBody>
      </p:sp>
      <p:sp>
        <p:nvSpPr>
          <p:cNvPr id="166" name="Google Shape;166;p30"/>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Causes of the First Industrial Revolution in the United States</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67" name="Google Shape;167;p30"/>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100">
                <a:latin typeface="Inter"/>
                <a:ea typeface="Inter"/>
                <a:cs typeface="Inter"/>
                <a:sym typeface="Inter"/>
              </a:rPr>
              <a:t>A significant cause of the First Industrial Revolution was</a:t>
            </a:r>
            <a:endParaRPr b="1" sz="1100">
              <a:latin typeface="Inter"/>
              <a:ea typeface="Inter"/>
              <a:cs typeface="Inter"/>
              <a:sym typeface="Inter"/>
            </a:endParaRPr>
          </a:p>
          <a:p>
            <a:pPr indent="0" lvl="0" marL="0" rtl="0" algn="ctr">
              <a:lnSpc>
                <a:spcPct val="200000"/>
              </a:lnSpc>
              <a:spcBef>
                <a:spcPts val="0"/>
              </a:spcBef>
              <a:spcAft>
                <a:spcPts val="0"/>
              </a:spcAft>
              <a:buNone/>
            </a:pPr>
            <a:r>
              <a:rPr b="1" lang="en" sz="1300">
                <a:solidFill>
                  <a:schemeClr val="dk1"/>
                </a:solidFill>
                <a:latin typeface="Inter"/>
                <a:ea typeface="Inter"/>
                <a:cs typeface="Inter"/>
                <a:sym typeface="Inter"/>
              </a:rPr>
              <a:t>____________________.</a:t>
            </a:r>
            <a:endParaRPr b="1" sz="1100">
              <a:latin typeface="Inter"/>
              <a:ea typeface="Inter"/>
              <a:cs typeface="Inter"/>
              <a:sym typeface="Inter"/>
            </a:endParaRPr>
          </a:p>
          <a:p>
            <a:pPr indent="0" lvl="0" marL="0" rtl="0" algn="ctr">
              <a:lnSpc>
                <a:spcPct val="200000"/>
              </a:lnSpc>
              <a:spcBef>
                <a:spcPts val="0"/>
              </a:spcBef>
              <a:spcAft>
                <a:spcPts val="0"/>
              </a:spcAft>
              <a:buNone/>
            </a:pPr>
            <a:r>
              <a:t/>
            </a:r>
            <a:endParaRPr b="1" sz="1200">
              <a:latin typeface="Inter"/>
              <a:ea typeface="Inter"/>
              <a:cs typeface="Inter"/>
              <a:sym typeface="Inter"/>
            </a:endParaRPr>
          </a:p>
        </p:txBody>
      </p:sp>
      <p:pic>
        <p:nvPicPr>
          <p:cNvPr id="168" name="Google Shape;168;p30"/>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169" name="Google Shape;169;p30"/>
          <p:cNvGraphicFramePr/>
          <p:nvPr/>
        </p:nvGraphicFramePr>
        <p:xfrm>
          <a:off x="469250" y="4116400"/>
          <a:ext cx="3000000" cy="3000000"/>
        </p:xfrm>
        <a:graphic>
          <a:graphicData uri="http://schemas.openxmlformats.org/drawingml/2006/table">
            <a:tbl>
              <a:tblPr>
                <a:noFill/>
                <a:tableStyleId>{06331816-A9DE-4F9D-B0AA-955AF84A1D8C}</a:tableStyleId>
              </a:tblPr>
              <a:tblGrid>
                <a:gridCol w="3417150"/>
                <a:gridCol w="3417150"/>
              </a:tblGrid>
              <a:tr h="429075">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389700">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800">
                        <a:solidFill>
                          <a:srgbClr val="E95C3D"/>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Source: </a:t>
                      </a:r>
                      <a:endParaRPr b="1" sz="900">
                        <a:solidFill>
                          <a:srgbClr val="E95C3D"/>
                        </a:solidFill>
                        <a:latin typeface="Inter"/>
                        <a:ea typeface="Inter"/>
                        <a:cs typeface="Inter"/>
                        <a:sym typeface="Inter"/>
                      </a:endParaRPr>
                    </a:p>
                  </a:txBody>
                  <a:tcPr marT="91425" marB="91425" marR="91425" marL="91425"/>
                </a:tc>
              </a:tr>
              <a:tr h="100050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p>
                      <a:pPr indent="0" lvl="0" marL="0" rtl="0" algn="l">
                        <a:spcBef>
                          <a:spcPts val="0"/>
                        </a:spcBef>
                        <a:spcAft>
                          <a:spcPts val="0"/>
                        </a:spcAft>
                        <a:buNone/>
                      </a:pPr>
                      <a:r>
                        <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b="1" sz="900">
                        <a:solidFill>
                          <a:srgbClr val="E95C3D"/>
                        </a:solidFill>
                        <a:latin typeface="Inter"/>
                        <a:ea typeface="Inter"/>
                        <a:cs typeface="Inter"/>
                        <a:sym typeface="Inter"/>
                      </a:endParaRPr>
                    </a:p>
                  </a:txBody>
                  <a:tcPr marT="91425" marB="91425" marR="91425" marL="91425"/>
                </a:tc>
              </a:tr>
            </a:tbl>
          </a:graphicData>
        </a:graphic>
      </p:graphicFrame>
      <p:sp>
        <p:nvSpPr>
          <p:cNvPr id="170" name="Google Shape;170;p30"/>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1" name="Google Shape;171;p30"/>
          <p:cNvSpPr txBox="1"/>
          <p:nvPr/>
        </p:nvSpPr>
        <p:spPr>
          <a:xfrm>
            <a:off x="469050" y="70118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b="1" sz="800">
              <a:solidFill>
                <a:srgbClr val="E95C3D"/>
              </a:solidFill>
              <a:latin typeface="Inter"/>
              <a:ea typeface="Inter"/>
              <a:cs typeface="Inter"/>
              <a:sym typeface="Inter"/>
            </a:endParaRPr>
          </a:p>
        </p:txBody>
      </p:sp>
      <p:sp>
        <p:nvSpPr>
          <p:cNvPr id="172" name="Google Shape;172;p30"/>
          <p:cNvSpPr txBox="1"/>
          <p:nvPr/>
        </p:nvSpPr>
        <p:spPr>
          <a:xfrm>
            <a:off x="469050" y="8289575"/>
            <a:ext cx="6834300" cy="1058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Causes Identified</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6" name="Shape 176"/>
        <p:cNvGrpSpPr/>
        <p:nvPr/>
      </p:nvGrpSpPr>
      <p:grpSpPr>
        <a:xfrm>
          <a:off x="0" y="0"/>
          <a:ext cx="0" cy="0"/>
          <a:chOff x="0" y="0"/>
          <a:chExt cx="0" cy="0"/>
        </a:xfrm>
      </p:grpSpPr>
      <p:sp>
        <p:nvSpPr>
          <p:cNvPr id="177" name="Google Shape;177;p31"/>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Most Significant Cause of the First Industrial Revolution Student Worksheet</a:t>
            </a:r>
            <a:endParaRPr sz="1900">
              <a:latin typeface="Halant"/>
              <a:ea typeface="Halant"/>
              <a:cs typeface="Halant"/>
              <a:sym typeface="Halant"/>
            </a:endParaRPr>
          </a:p>
        </p:txBody>
      </p:sp>
      <p:pic>
        <p:nvPicPr>
          <p:cNvPr id="178" name="Google Shape;178;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9" name="Google Shape;179;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0" name="Google Shape;180;p31"/>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highlight>
                  <a:schemeClr val="lt1"/>
                </a:highlight>
                <a:latin typeface="Inter"/>
                <a:ea typeface="Inter"/>
                <a:cs typeface="Inter"/>
                <a:sym typeface="Inter"/>
              </a:rPr>
              <a:t>Discuss with a partner: What do you think was the most significant cause of the First Industrial Revolution? Why? (Consider Immediacy, Profundity, Scope)</a:t>
            </a:r>
            <a:endParaRPr sz="1200">
              <a:solidFill>
                <a:schemeClr val="dk1"/>
              </a:solidFill>
              <a:highlight>
                <a:schemeClr val="lt1"/>
              </a:highlight>
              <a:latin typeface="Inter"/>
              <a:ea typeface="Inter"/>
              <a:cs typeface="Inter"/>
              <a:sym typeface="Inter"/>
            </a:endParaRPr>
          </a:p>
        </p:txBody>
      </p:sp>
      <p:graphicFrame>
        <p:nvGraphicFramePr>
          <p:cNvPr id="181" name="Google Shape;181;p31"/>
          <p:cNvGraphicFramePr/>
          <p:nvPr/>
        </p:nvGraphicFramePr>
        <p:xfrm>
          <a:off x="717125" y="1361875"/>
          <a:ext cx="3000000" cy="3000000"/>
        </p:xfrm>
        <a:graphic>
          <a:graphicData uri="http://schemas.openxmlformats.org/drawingml/2006/table">
            <a:tbl>
              <a:tblPr>
                <a:noFill/>
                <a:tableStyleId>{06331816-A9DE-4F9D-B0AA-955AF84A1D8C}</a:tableStyleId>
              </a:tblPr>
              <a:tblGrid>
                <a:gridCol w="1467725"/>
                <a:gridCol w="2202775"/>
                <a:gridCol w="3064300"/>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Summary</a:t>
                      </a:r>
                      <a:endParaRPr b="1" sz="1200">
                        <a:latin typeface="Inter"/>
                        <a:ea typeface="Inter"/>
                        <a:cs typeface="Inter"/>
                        <a:sym typeface="Inter"/>
                      </a:endParaRPr>
                    </a:p>
                  </a:txBody>
                  <a:tcPr marT="91425" marB="91425" marR="91425" marL="91425">
                    <a:solidFill>
                      <a:srgbClr val="CCCCCC"/>
                    </a:solidFill>
                  </a:tcPr>
                </a:tc>
              </a:tr>
              <a:tr h="1251425">
                <a:tc>
                  <a:txBody>
                    <a:bodyPr/>
                    <a:lstStyle/>
                    <a:p>
                      <a:pPr indent="0" lvl="0" marL="0" rtl="0" algn="ctr">
                        <a:spcBef>
                          <a:spcPts val="0"/>
                        </a:spcBef>
                        <a:spcAft>
                          <a:spcPts val="0"/>
                        </a:spcAft>
                        <a:buNone/>
                      </a:pPr>
                      <a:r>
                        <a:rPr b="1" lang="en" sz="1200">
                          <a:latin typeface="Inter"/>
                          <a:ea typeface="Inter"/>
                          <a:cs typeface="Inter"/>
                          <a:sym typeface="Inter"/>
                        </a:rPr>
                        <a:t>Technological Innovations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800">
                        <a:solidFill>
                          <a:srgbClr val="E95C3D"/>
                        </a:solidFill>
                        <a:latin typeface="Inter"/>
                        <a:ea typeface="Inter"/>
                        <a:cs typeface="Inter"/>
                        <a:sym typeface="Inter"/>
                      </a:endParaRPr>
                    </a:p>
                  </a:txBody>
                  <a:tcPr marT="91425" marB="91425" marR="91425" marL="91425"/>
                </a:tc>
              </a:tr>
              <a:tr h="1251425">
                <a:tc>
                  <a:txBody>
                    <a:bodyPr/>
                    <a:lstStyle/>
                    <a:p>
                      <a:pPr indent="0" lvl="0" marL="0" rtl="0" algn="ctr">
                        <a:spcBef>
                          <a:spcPts val="0"/>
                        </a:spcBef>
                        <a:spcAft>
                          <a:spcPts val="0"/>
                        </a:spcAft>
                        <a:buNone/>
                      </a:pPr>
                      <a:r>
                        <a:rPr b="1" lang="en" sz="1200">
                          <a:latin typeface="Inter"/>
                          <a:ea typeface="Inter"/>
                          <a:cs typeface="Inter"/>
                          <a:sym typeface="Inter"/>
                        </a:rPr>
                        <a:t>Transportation &amp; Infrastructure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251425">
                <a:tc>
                  <a:txBody>
                    <a:bodyPr/>
                    <a:lstStyle/>
                    <a:p>
                      <a:pPr indent="0" lvl="0" marL="0" rtl="0" algn="ctr">
                        <a:spcBef>
                          <a:spcPts val="0"/>
                        </a:spcBef>
                        <a:spcAft>
                          <a:spcPts val="0"/>
                        </a:spcAft>
                        <a:buNone/>
                      </a:pPr>
                      <a:r>
                        <a:rPr b="1" lang="en" sz="1200">
                          <a:latin typeface="Inter"/>
                          <a:ea typeface="Inter"/>
                          <a:cs typeface="Inter"/>
                          <a:sym typeface="Inter"/>
                        </a:rPr>
                        <a:t>Growing Labor Force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sp>
        <p:nvSpPr>
          <p:cNvPr id="186" name="Google Shape;186;p32"/>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200">
                <a:solidFill>
                  <a:schemeClr val="dk1"/>
                </a:solidFill>
                <a:latin typeface="Halant"/>
                <a:ea typeface="Halant"/>
                <a:cs typeface="Halant"/>
                <a:sym typeface="Halant"/>
              </a:rPr>
              <a:t>“</a:t>
            </a:r>
            <a:r>
              <a:rPr lang="en" sz="2200">
                <a:solidFill>
                  <a:schemeClr val="dk1"/>
                </a:solidFill>
                <a:latin typeface="Halant"/>
                <a:ea typeface="Halant"/>
                <a:cs typeface="Halant"/>
                <a:sym typeface="Halant"/>
              </a:rPr>
              <a:t>What is the Context?</a:t>
            </a:r>
            <a:r>
              <a:rPr lang="en" sz="2200">
                <a:solidFill>
                  <a:schemeClr val="dk1"/>
                </a:solidFill>
                <a:latin typeface="Halant"/>
                <a:ea typeface="Halant"/>
                <a:cs typeface="Halant"/>
                <a:sym typeface="Halant"/>
              </a:rPr>
              <a:t>” First Industrial Revolution (Exemplar)</a:t>
            </a:r>
            <a:endParaRPr sz="1700">
              <a:latin typeface="Halant"/>
              <a:ea typeface="Halant"/>
              <a:cs typeface="Halant"/>
              <a:sym typeface="Halant"/>
            </a:endParaRPr>
          </a:p>
        </p:txBody>
      </p:sp>
      <p:pic>
        <p:nvPicPr>
          <p:cNvPr id="187" name="Google Shape;187;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8" name="Google Shape;188;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9" name="Google Shape;189;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90" name="Google Shape;190;p32"/>
          <p:cNvGraphicFramePr/>
          <p:nvPr/>
        </p:nvGraphicFramePr>
        <p:xfrm>
          <a:off x="382188" y="1890350"/>
          <a:ext cx="3000000" cy="3000000"/>
        </p:xfrm>
        <a:graphic>
          <a:graphicData uri="http://schemas.openxmlformats.org/drawingml/2006/table">
            <a:tbl>
              <a:tblPr>
                <a:noFill/>
                <a:tableStyleId>{499BE1AB-1CA9-499F-956D-5BC152142014}</a:tableStyleId>
              </a:tblPr>
              <a:tblGrid>
                <a:gridCol w="4968250"/>
                <a:gridCol w="2039875"/>
              </a:tblGrid>
              <a:tr h="70615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First Industrial Revolution occurred during a period known as the Antebellum Era (before the Civil War). In the late 1700s to the mid-1800s, people started using machines to make goods instead of by hand.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This made production faster and cheaper, helping businesses grow and making goods more available and affordable. This led to the growth of factories, cities, and new inventions, while at the same time better transportation improved trade. However, it also increased economic and social differences between the North and South.</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cotton gin, invented by Eli Whitney in 1793, made cotton production faster and increased Southern dependence on slavery. Whitney also introduced interchangeable parts, helping factories mass-produce goods more efficiently. While the South grew its plantations, the North became more industrial. </a:t>
                      </a:r>
                      <a:r>
                        <a:rPr b="1" lang="en" sz="1100">
                          <a:solidFill>
                            <a:schemeClr val="dk1"/>
                          </a:solidFill>
                          <a:latin typeface="Inter"/>
                          <a:ea typeface="Inter"/>
                          <a:cs typeface="Inter"/>
                          <a:sym typeface="Inter"/>
                        </a:rPr>
                        <a:t>(B)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Factories became centers of industry, especially in places like Lowell, Massachusetts, where young women called “Lowell girls” worked in textile mills. They worked long hours in difficult conditions, but their wages fueled greater independence. As steam and water power improved factories, cities grew and immigrants from Ireland and Germany helped drive Northern industrial growth.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Industrialization also improved transportation, helping businesses trade goods more easily. The Erie Canal (completed in 1825) connected the Great Lakes to the Hudson River, making it much cheaper to ship goods between the Midwest and the East Coast. Steamboats, like Robert Fulton’s Clermont, made river travel faster, and railroads, which began expanding in the 1830s and 1840s, connected distant parts of the country. These improvements encouraged westward expansion, increased trade, and linked northern cities with western farms. However, while the North was becoming more modern and industrial, the South remained focused on plantation agriculture, leading to growing tensions between the two regions.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First Industrial Revolution played a major role in shaping the Antebellum Era. It helped the North develop a strong economy based on industry and wage labor, while the South continued to depend on slavery and cotton. These differences led to political debates over tariffs, economic policies, and the expansion of slavery into new territories. The changes brought by industrialization helped set the stage for the conflicts that would eventually lead to the Civil War.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A. </a:t>
                      </a:r>
                      <a:r>
                        <a:rPr lang="en" sz="1100">
                          <a:solidFill>
                            <a:srgbClr val="000000"/>
                          </a:solidFill>
                          <a:latin typeface="Inter"/>
                          <a:ea typeface="Inter"/>
                          <a:cs typeface="Inter"/>
                          <a:sym typeface="Inter"/>
                        </a:rPr>
                        <a:t>W</a:t>
                      </a:r>
                      <a:r>
                        <a:rPr lang="en" sz="1100">
                          <a:latin typeface="Inter"/>
                          <a:ea typeface="Inter"/>
                          <a:cs typeface="Inter"/>
                          <a:sym typeface="Inter"/>
                        </a:rPr>
                        <a:t>hen was the First Industrial Revolution?</a:t>
                      </a:r>
                      <a:endParaRPr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E95C3D"/>
                          </a:solidFill>
                          <a:latin typeface="Inter"/>
                          <a:ea typeface="Inter"/>
                          <a:cs typeface="Inter"/>
                          <a:sym typeface="Inter"/>
                        </a:rPr>
                        <a:t>Late 1700s to mid-1800s; the Antebellum Era</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B. </a:t>
                      </a:r>
                      <a:r>
                        <a:rPr lang="en" sz="1100">
                          <a:latin typeface="Inter"/>
                          <a:ea typeface="Inter"/>
                          <a:cs typeface="Inter"/>
                          <a:sym typeface="Inter"/>
                        </a:rPr>
                        <a:t>How did the cotton gin change the Southern economy?</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It made cotton production faster and increased Southern dependence on slavery</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C.</a:t>
                      </a:r>
                      <a:r>
                        <a:rPr lang="en" sz="1100">
                          <a:solidFill>
                            <a:srgbClr val="000000"/>
                          </a:solidFill>
                          <a:latin typeface="Inter"/>
                          <a:ea typeface="Inter"/>
                          <a:cs typeface="Inter"/>
                          <a:sym typeface="Inter"/>
                        </a:rPr>
                        <a:t> </a:t>
                      </a:r>
                      <a:r>
                        <a:rPr lang="en" sz="1100">
                          <a:latin typeface="Inter"/>
                          <a:ea typeface="Inter"/>
                          <a:cs typeface="Inter"/>
                          <a:sym typeface="Inter"/>
                        </a:rPr>
                        <a:t>How did factory jobs change life in the North?</a:t>
                      </a:r>
                      <a:endParaRPr b="1" sz="1100">
                        <a:solidFill>
                          <a:srgbClr val="000000"/>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Cities expanded and employment opportunities became available to more people</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D. </a:t>
                      </a:r>
                      <a:r>
                        <a:rPr lang="en" sz="1100">
                          <a:latin typeface="Inter"/>
                          <a:ea typeface="Inter"/>
                          <a:cs typeface="Inter"/>
                          <a:sym typeface="Inter"/>
                        </a:rPr>
                        <a:t>What were two ways that transportation improved during the First Industrial Revolution?</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Canal systems; steamboats; railroads</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E. </a:t>
                      </a:r>
                      <a:r>
                        <a:rPr lang="en" sz="1100">
                          <a:solidFill>
                            <a:srgbClr val="000000"/>
                          </a:solidFill>
                          <a:latin typeface="Inter"/>
                          <a:ea typeface="Inter"/>
                          <a:cs typeface="Inter"/>
                          <a:sym typeface="Inter"/>
                        </a:rPr>
                        <a:t>W</a:t>
                      </a:r>
                      <a:r>
                        <a:rPr lang="en" sz="1100">
                          <a:latin typeface="Inter"/>
                          <a:ea typeface="Inter"/>
                          <a:cs typeface="Inter"/>
                          <a:sym typeface="Inter"/>
                        </a:rPr>
                        <a:t>hat differences expanded between the North and South? How did this increase tensions?</a:t>
                      </a:r>
                      <a:endParaRPr sz="11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It expanded the cities and manufacturing production of the North while the South relied more on cotton and the exploitation of enslaved people. It led the regions to have heated debates over tariffs, economic policies, and the expansion of slavery.</a:t>
                      </a:r>
                      <a:endParaRPr b="1" sz="11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91" name="Google Shape;191;p32"/>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92" name="Google Shape;192;p32"/>
          <p:cNvSpPr txBox="1"/>
          <p:nvPr/>
        </p:nvSpPr>
        <p:spPr>
          <a:xfrm>
            <a:off x="1878100" y="880975"/>
            <a:ext cx="5439000" cy="8874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93" name="Google Shape;193;p32"/>
          <p:cNvPicPr preferRelativeResize="0"/>
          <p:nvPr/>
        </p:nvPicPr>
        <p:blipFill rotWithShape="1">
          <a:blip r:embed="rId4">
            <a:alphaModFix/>
          </a:blip>
          <a:srcRect b="0" l="0" r="0" t="0"/>
          <a:stretch/>
        </p:blipFill>
        <p:spPr>
          <a:xfrm>
            <a:off x="694375" y="798674"/>
            <a:ext cx="1019100" cy="10191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sp>
        <p:nvSpPr>
          <p:cNvPr id="198" name="Google Shape;198;p3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Growing Labor Force - Discussion Questions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The First Industrial Revolution (Exemplar)</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99" name="Google Shape;199;p33"/>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00" name="Google Shape;200;p33"/>
          <p:cNvSpPr txBox="1"/>
          <p:nvPr/>
        </p:nvSpPr>
        <p:spPr>
          <a:xfrm>
            <a:off x="469050" y="1444125"/>
            <a:ext cx="68343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Use the primary and secondary sources to answer the discussion questions below with your group. </a:t>
            </a:r>
            <a:endParaRPr/>
          </a:p>
        </p:txBody>
      </p:sp>
      <p:sp>
        <p:nvSpPr>
          <p:cNvPr id="201" name="Google Shape;201;p33"/>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202" name="Google Shape;202;p33"/>
          <p:cNvGraphicFramePr/>
          <p:nvPr/>
        </p:nvGraphicFramePr>
        <p:xfrm>
          <a:off x="469041" y="1857235"/>
          <a:ext cx="3000000" cy="3000000"/>
        </p:xfrm>
        <a:graphic>
          <a:graphicData uri="http://schemas.openxmlformats.org/drawingml/2006/table">
            <a:tbl>
              <a:tblPr>
                <a:noFill/>
                <a:tableStyleId>{499BE1AB-1CA9-499F-956D-5BC152142014}</a:tableStyleId>
              </a:tblPr>
              <a:tblGrid>
                <a:gridCol w="2266425"/>
                <a:gridCol w="1662050"/>
                <a:gridCol w="2905850"/>
              </a:tblGrid>
              <a:tr h="350050">
                <a:tc gridSpan="3" rowSpan="2">
                  <a:txBody>
                    <a:bodyPr/>
                    <a:lstStyle/>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1: John Francis Maguire, </a:t>
                      </a:r>
                      <a:r>
                        <a:rPr b="1" i="1" lang="en" sz="1100">
                          <a:solidFill>
                            <a:schemeClr val="dk1"/>
                          </a:solidFill>
                          <a:latin typeface="Inter"/>
                          <a:ea typeface="Inter"/>
                          <a:cs typeface="Inter"/>
                          <a:sym typeface="Inter"/>
                        </a:rPr>
                        <a:t>The Irish in America</a:t>
                      </a:r>
                      <a:r>
                        <a:rPr b="1" lang="en" sz="1100">
                          <a:solidFill>
                            <a:schemeClr val="dk1"/>
                          </a:solidFill>
                          <a:latin typeface="Inter"/>
                          <a:ea typeface="Inter"/>
                          <a:cs typeface="Inter"/>
                          <a:sym typeface="Inter"/>
                        </a:rPr>
                        <a:t>, 1867.</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Why did many Irish immigrants stay in cities after arriving in America?</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They were poor and needed jobs right away, and cities had work available. They also met friends and people from their hometowns, which made the city feel more familiar and welcoming.</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2: U.S. Census Bureau, “U.S. Population Statistics: 1790-1850.”</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did the number of enslaved people in the U.S. change from 1790 to 1850?</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It increased from 697,000 to over 3 million.</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does this chart tell us about population growth during the early 1800s?</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Both the total population and the number of enslaved people grew rapidly.</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3: Maps of New York in 1790 and 1844</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change do you notice between the two maps of New York City?</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The city has expanded and become more developed.</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br>
                        <a:rPr lang="en" sz="1100">
                          <a:solidFill>
                            <a:schemeClr val="dk1"/>
                          </a:solidFill>
                          <a:latin typeface="Inter"/>
                          <a:ea typeface="Inter"/>
                          <a:cs typeface="Inter"/>
                          <a:sym typeface="Inter"/>
                        </a:rPr>
                      </a:br>
                      <a:r>
                        <a:rPr lang="en" sz="1100">
                          <a:solidFill>
                            <a:schemeClr val="dk1"/>
                          </a:solidFill>
                          <a:latin typeface="Inter"/>
                          <a:ea typeface="Inter"/>
                          <a:cs typeface="Inter"/>
                          <a:sym typeface="Inter"/>
                        </a:rPr>
                        <a:t>Why might cities like New York have grown so much during this time?</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Because of industrial growth and immigration bringing in new workers.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4: Wilhelmina Stille Krumme, “Letters from German Immigrants,” 1838-39.</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kind of work did Krumme do after leaving his first boss?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He worked pounding rock and earned better wages.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does this letter tell us about the challenges immigrants faced when they moved to the United States?</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Immigrants had to work hard to earn money. They often didn’t have much money and had to ask family back home for help. Life was expensive and starting over was difficult.</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Source 5: William A. Sullivan, </a:t>
                      </a:r>
                      <a:r>
                        <a:rPr b="1" i="1" lang="en" sz="1100">
                          <a:solidFill>
                            <a:schemeClr val="dk1"/>
                          </a:solidFill>
                          <a:latin typeface="Inter"/>
                          <a:ea typeface="Inter"/>
                          <a:cs typeface="Inter"/>
                          <a:sym typeface="Inter"/>
                        </a:rPr>
                        <a:t>1954.</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opportunities did some people hope to find in Pennsylvania during the early 1800s?</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Many people believed they could become successful if they worked hard. They hoped to earn money, start their own businesses, and live better lives. There were lots of new factories and jobs, especially for workers like mechanics and artisans.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What challenges did factory workers face during this time?</a:t>
                      </a:r>
                      <a:br>
                        <a:rPr b="1"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Even though there were jobs, many workers lived in poor, crowded housing and worked in hard, unhealthy conditions. It was difficult for most factory workers to actually become rich or improve their lives.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203" name="Google Shape;203;p3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04" name="Google Shape;204;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5" name="Google Shape;205;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